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7"/>
  </p:notesMasterIdLst>
  <p:sldIdLst>
    <p:sldId id="273" r:id="rId5"/>
    <p:sldId id="261" r:id="rId6"/>
    <p:sldId id="258" r:id="rId7"/>
    <p:sldId id="259" r:id="rId8"/>
    <p:sldId id="269" r:id="rId9"/>
    <p:sldId id="270" r:id="rId10"/>
    <p:sldId id="271" r:id="rId11"/>
    <p:sldId id="265" r:id="rId12"/>
    <p:sldId id="272" r:id="rId13"/>
    <p:sldId id="275" r:id="rId14"/>
    <p:sldId id="257" r:id="rId15"/>
    <p:sldId id="267" r:id="rId16"/>
  </p:sldIdLst>
  <p:sldSz cx="18288000" cy="10287000"/>
  <p:notesSz cx="6858000" cy="9144000"/>
  <p:embeddedFontLst>
    <p:embeddedFont>
      <p:font typeface="Arial Nova" panose="020B0504020202020204" pitchFamily="34" charset="0"/>
      <p:regular r:id="rId18"/>
      <p:bold r:id="rId19"/>
      <p:italic r:id="rId20"/>
      <p:boldItalic r:id="rId21"/>
    </p:embeddedFont>
    <p:embeddedFont>
      <p:font typeface="Cooper Hewitt"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2F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ABC663-13BE-2D79-D201-67894F8131E3}" v="227" dt="2025-06-05T10:59:42.1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2803" autoAdjust="0"/>
  </p:normalViewPr>
  <p:slideViewPr>
    <p:cSldViewPr>
      <p:cViewPr varScale="1">
        <p:scale>
          <a:sx n="37" d="100"/>
          <a:sy n="37" d="100"/>
        </p:scale>
        <p:origin x="106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Buckland" userId="S::hannah.buckland@hounslow.gov.uk::15ea5223-3340-4939-aae0-e22dd016868a" providerId="AD" clId="Web-{98ABC663-13BE-2D79-D201-67894F8131E3}"/>
    <pc:docChg chg="addSld delSld modSld">
      <pc:chgData name="Hannah Buckland" userId="S::hannah.buckland@hounslow.gov.uk::15ea5223-3340-4939-aae0-e22dd016868a" providerId="AD" clId="Web-{98ABC663-13BE-2D79-D201-67894F8131E3}" dt="2025-06-05T10:59:42.138" v="182" actId="20577"/>
      <pc:docMkLst>
        <pc:docMk/>
      </pc:docMkLst>
      <pc:sldChg chg="add del replId">
        <pc:chgData name="Hannah Buckland" userId="S::hannah.buckland@hounslow.gov.uk::15ea5223-3340-4939-aae0-e22dd016868a" providerId="AD" clId="Web-{98ABC663-13BE-2D79-D201-67894F8131E3}" dt="2025-06-05T10:53:55.083" v="2"/>
        <pc:sldMkLst>
          <pc:docMk/>
          <pc:sldMk cId="1776648704" sldId="274"/>
        </pc:sldMkLst>
      </pc:sldChg>
      <pc:sldChg chg="addSp delSp modSp add replId addAnim delAnim">
        <pc:chgData name="Hannah Buckland" userId="S::hannah.buckland@hounslow.gov.uk::15ea5223-3340-4939-aae0-e22dd016868a" providerId="AD" clId="Web-{98ABC663-13BE-2D79-D201-67894F8131E3}" dt="2025-06-05T10:59:42.138" v="182" actId="20577"/>
        <pc:sldMkLst>
          <pc:docMk/>
          <pc:sldMk cId="500358844" sldId="275"/>
        </pc:sldMkLst>
        <pc:spChg chg="mod">
          <ac:chgData name="Hannah Buckland" userId="S::hannah.buckland@hounslow.gov.uk::15ea5223-3340-4939-aae0-e22dd016868a" providerId="AD" clId="Web-{98ABC663-13BE-2D79-D201-67894F8131E3}" dt="2025-06-05T10:55:39.242" v="68" actId="1076"/>
          <ac:spMkLst>
            <pc:docMk/>
            <pc:sldMk cId="500358844" sldId="275"/>
            <ac:spMk id="6" creationId="{5CB7EF42-31B3-D025-1DC1-457746C5CBC4}"/>
          </ac:spMkLst>
        </pc:spChg>
        <pc:spChg chg="del topLvl">
          <ac:chgData name="Hannah Buckland" userId="S::hannah.buckland@hounslow.gov.uk::15ea5223-3340-4939-aae0-e22dd016868a" providerId="AD" clId="Web-{98ABC663-13BE-2D79-D201-67894F8131E3}" dt="2025-06-05T10:55:32.476" v="66"/>
          <ac:spMkLst>
            <pc:docMk/>
            <pc:sldMk cId="500358844" sldId="275"/>
            <ac:spMk id="7" creationId="{799F0194-9E78-11B0-33A2-FD099581E9C9}"/>
          </ac:spMkLst>
        </pc:spChg>
        <pc:spChg chg="mod">
          <ac:chgData name="Hannah Buckland" userId="S::hannah.buckland@hounslow.gov.uk::15ea5223-3340-4939-aae0-e22dd016868a" providerId="AD" clId="Web-{98ABC663-13BE-2D79-D201-67894F8131E3}" dt="2025-06-05T10:57:18.557" v="128" actId="20577"/>
          <ac:spMkLst>
            <pc:docMk/>
            <pc:sldMk cId="500358844" sldId="275"/>
            <ac:spMk id="10" creationId="{80D81FBC-B769-21A1-9756-FDCE9BDD3043}"/>
          </ac:spMkLst>
        </pc:spChg>
        <pc:spChg chg="mod">
          <ac:chgData name="Hannah Buckland" userId="S::hannah.buckland@hounslow.gov.uk::15ea5223-3340-4939-aae0-e22dd016868a" providerId="AD" clId="Web-{98ABC663-13BE-2D79-D201-67894F8131E3}" dt="2025-06-05T10:58:37.949" v="159" actId="20577"/>
          <ac:spMkLst>
            <pc:docMk/>
            <pc:sldMk cId="500358844" sldId="275"/>
            <ac:spMk id="13" creationId="{D0AE757A-C718-77E3-AC00-D5D017346FBB}"/>
          </ac:spMkLst>
        </pc:spChg>
        <pc:spChg chg="mod">
          <ac:chgData name="Hannah Buckland" userId="S::hannah.buckland@hounslow.gov.uk::15ea5223-3340-4939-aae0-e22dd016868a" providerId="AD" clId="Web-{98ABC663-13BE-2D79-D201-67894F8131E3}" dt="2025-06-05T10:58:49.934" v="171" actId="20577"/>
          <ac:spMkLst>
            <pc:docMk/>
            <pc:sldMk cId="500358844" sldId="275"/>
            <ac:spMk id="16" creationId="{89691E72-787A-655C-39F4-8BB2AD424DD1}"/>
          </ac:spMkLst>
        </pc:spChg>
        <pc:spChg chg="mod">
          <ac:chgData name="Hannah Buckland" userId="S::hannah.buckland@hounslow.gov.uk::15ea5223-3340-4939-aae0-e22dd016868a" providerId="AD" clId="Web-{98ABC663-13BE-2D79-D201-67894F8131E3}" dt="2025-06-05T10:59:17.372" v="172" actId="20577"/>
          <ac:spMkLst>
            <pc:docMk/>
            <pc:sldMk cId="500358844" sldId="275"/>
            <ac:spMk id="19" creationId="{2281845F-71B8-7978-064A-7F9EED0F7D38}"/>
          </ac:spMkLst>
        </pc:spChg>
        <pc:spChg chg="mod">
          <ac:chgData name="Hannah Buckland" userId="S::hannah.buckland@hounslow.gov.uk::15ea5223-3340-4939-aae0-e22dd016868a" providerId="AD" clId="Web-{98ABC663-13BE-2D79-D201-67894F8131E3}" dt="2025-06-05T10:59:42.138" v="182" actId="20577"/>
          <ac:spMkLst>
            <pc:docMk/>
            <pc:sldMk cId="500358844" sldId="275"/>
            <ac:spMk id="22" creationId="{41DD2A5F-4400-240A-2C7A-FE5AABA53946}"/>
          </ac:spMkLst>
        </pc:spChg>
        <pc:spChg chg="mod topLvl">
          <ac:chgData name="Hannah Buckland" userId="S::hannah.buckland@hounslow.gov.uk::15ea5223-3340-4939-aae0-e22dd016868a" providerId="AD" clId="Web-{98ABC663-13BE-2D79-D201-67894F8131E3}" dt="2025-06-05T10:56:51.822" v="100" actId="1076"/>
          <ac:spMkLst>
            <pc:docMk/>
            <pc:sldMk cId="500358844" sldId="275"/>
            <ac:spMk id="26" creationId="{A972D996-C2F5-F48C-05DB-7A0458735564}"/>
          </ac:spMkLst>
        </pc:spChg>
        <pc:spChg chg="mod">
          <ac:chgData name="Hannah Buckland" userId="S::hannah.buckland@hounslow.gov.uk::15ea5223-3340-4939-aae0-e22dd016868a" providerId="AD" clId="Web-{98ABC663-13BE-2D79-D201-67894F8131E3}" dt="2025-06-05T10:55:01.351" v="60" actId="20577"/>
          <ac:spMkLst>
            <pc:docMk/>
            <pc:sldMk cId="500358844" sldId="275"/>
            <ac:spMk id="27" creationId="{FA0A04C2-A384-B2A9-5902-7B0BAC2974D7}"/>
          </ac:spMkLst>
        </pc:spChg>
        <pc:grpChg chg="add del mod">
          <ac:chgData name="Hannah Buckland" userId="S::hannah.buckland@hounslow.gov.uk::15ea5223-3340-4939-aae0-e22dd016868a" providerId="AD" clId="Web-{98ABC663-13BE-2D79-D201-67894F8131E3}" dt="2025-06-05T10:55:32.476" v="66"/>
          <ac:grpSpMkLst>
            <pc:docMk/>
            <pc:sldMk cId="500358844" sldId="275"/>
            <ac:grpSpMk id="32" creationId="{7623BF20-309B-4D81-C7EE-C036CF68B4CE}"/>
          </ac:grpSpMkLst>
        </pc:grpChg>
        <pc:picChg chg="del">
          <ac:chgData name="Hannah Buckland" userId="S::hannah.buckland@hounslow.gov.uk::15ea5223-3340-4939-aae0-e22dd016868a" providerId="AD" clId="Web-{98ABC663-13BE-2D79-D201-67894F8131E3}" dt="2025-06-05T10:55:05.554" v="61"/>
          <ac:picMkLst>
            <pc:docMk/>
            <pc:sldMk cId="500358844" sldId="275"/>
            <ac:picMk id="31" creationId="{3BF7440D-38EF-D0AA-BBA5-F9FDD31A4AD0}"/>
          </ac:picMkLst>
        </pc:picChg>
      </pc:sldChg>
      <pc:sldChg chg="add del replId">
        <pc:chgData name="Hannah Buckland" userId="S::hannah.buckland@hounslow.gov.uk::15ea5223-3340-4939-aae0-e22dd016868a" providerId="AD" clId="Web-{98ABC663-13BE-2D79-D201-67894F8131E3}" dt="2025-06-05T10:55:16.554" v="63"/>
        <pc:sldMkLst>
          <pc:docMk/>
          <pc:sldMk cId="199698301" sldId="2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44A0BD-C00B-4CBC-8B38-644A47BD6599}" type="datetimeFigureOut">
              <a:rPr lang="en-GB" smtClean="0"/>
              <a:t>05/06/2025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F335A4-CE3E-4FA7-95C3-5A5E3886DF7F}" type="slidenum">
              <a:rPr lang="en-GB" smtClean="0"/>
              <a:t>‹#›</a:t>
            </a:fld>
            <a:endParaRPr lang="en-GB"/>
          </a:p>
        </p:txBody>
      </p:sp>
    </p:spTree>
    <p:extLst>
      <p:ext uri="{BB962C8B-B14F-4D97-AF65-F5344CB8AC3E}">
        <p14:creationId xmlns:p14="http://schemas.microsoft.com/office/powerpoint/2010/main" val="3046341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F335A4-CE3E-4FA7-95C3-5A5E3886DF7F}" type="slidenum">
              <a:rPr lang="en-GB" smtClean="0"/>
              <a:t>1</a:t>
            </a:fld>
            <a:endParaRPr lang="en-GB"/>
          </a:p>
        </p:txBody>
      </p:sp>
    </p:spTree>
    <p:extLst>
      <p:ext uri="{BB962C8B-B14F-4D97-AF65-F5344CB8AC3E}">
        <p14:creationId xmlns:p14="http://schemas.microsoft.com/office/powerpoint/2010/main" val="3694255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class what they think vapes are first. What do they look like? Have they seen people vaping? Have they noticed the steam? do they know what they contain?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Cigarette are very unhealthy, they contain che</a:t>
            </a:r>
            <a:r>
              <a:rPr lang="en-GB" dirty="0">
                <a:solidFill>
                  <a:srgbClr val="002060"/>
                </a:solidFill>
              </a:rPr>
              <a:t>micals linked to many types of cancer, these chemicals thicken your blood and can stop your heart working as well as it should and they cause lung damage which cause breathing problems.</a:t>
            </a:r>
          </a:p>
          <a:p>
            <a:r>
              <a:rPr lang="en-GB" dirty="0">
                <a:solidFill>
                  <a:srgbClr val="002060"/>
                </a:solidFill>
              </a:rPr>
              <a:t>It feels like smoking because when someone vapes they breath in steam from the vape and breath it out - what looks like smoke is actually steam. </a:t>
            </a:r>
            <a:endParaRPr lang="en-GB" dirty="0"/>
          </a:p>
          <a:p>
            <a:r>
              <a:rPr lang="en-GB" dirty="0"/>
              <a:t>Do they think they are safe?(answer – if you are a cigarette smoker they are safer than cigarettes, but they aren’t completely safe so if people who aren’t cigarette smokers start to vape they may be harming their health).</a:t>
            </a:r>
          </a:p>
          <a:p>
            <a:endParaRPr lang="en-GB" dirty="0"/>
          </a:p>
        </p:txBody>
      </p:sp>
      <p:sp>
        <p:nvSpPr>
          <p:cNvPr id="4" name="Slide Number Placeholder 3"/>
          <p:cNvSpPr>
            <a:spLocks noGrp="1"/>
          </p:cNvSpPr>
          <p:nvPr>
            <p:ph type="sldNum" sz="quarter" idx="5"/>
          </p:nvPr>
        </p:nvSpPr>
        <p:spPr/>
        <p:txBody>
          <a:bodyPr/>
          <a:lstStyle/>
          <a:p>
            <a:fld id="{5DF335A4-CE3E-4FA7-95C3-5A5E3886DF7F}" type="slidenum">
              <a:rPr lang="en-GB" smtClean="0"/>
              <a:t>2</a:t>
            </a:fld>
            <a:endParaRPr lang="en-GB"/>
          </a:p>
        </p:txBody>
      </p:sp>
    </p:spTree>
    <p:extLst>
      <p:ext uri="{BB962C8B-B14F-4D97-AF65-F5344CB8AC3E}">
        <p14:creationId xmlns:p14="http://schemas.microsoft.com/office/powerpoint/2010/main" val="1437027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them this first and go through one by one – there may be other suggestions from them.</a:t>
            </a:r>
          </a:p>
          <a:p>
            <a:endParaRPr lang="en-GB" dirty="0"/>
          </a:p>
        </p:txBody>
      </p:sp>
      <p:sp>
        <p:nvSpPr>
          <p:cNvPr id="4" name="Slide Number Placeholder 3"/>
          <p:cNvSpPr>
            <a:spLocks noGrp="1"/>
          </p:cNvSpPr>
          <p:nvPr>
            <p:ph type="sldNum" sz="quarter" idx="5"/>
          </p:nvPr>
        </p:nvSpPr>
        <p:spPr/>
        <p:txBody>
          <a:bodyPr/>
          <a:lstStyle/>
          <a:p>
            <a:fld id="{5DF335A4-CE3E-4FA7-95C3-5A5E3886DF7F}" type="slidenum">
              <a:rPr lang="en-GB" smtClean="0"/>
              <a:t>4</a:t>
            </a:fld>
            <a:endParaRPr lang="en-GB"/>
          </a:p>
        </p:txBody>
      </p:sp>
    </p:spTree>
    <p:extLst>
      <p:ext uri="{BB962C8B-B14F-4D97-AF65-F5344CB8AC3E}">
        <p14:creationId xmlns:p14="http://schemas.microsoft.com/office/powerpoint/2010/main" val="1368716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key facts that they need to know to help understand the health effects.</a:t>
            </a:r>
          </a:p>
          <a:p>
            <a:endParaRPr lang="en-GB" dirty="0"/>
          </a:p>
        </p:txBody>
      </p:sp>
      <p:sp>
        <p:nvSpPr>
          <p:cNvPr id="4" name="Slide Number Placeholder 3"/>
          <p:cNvSpPr>
            <a:spLocks noGrp="1"/>
          </p:cNvSpPr>
          <p:nvPr>
            <p:ph type="sldNum" sz="quarter" idx="5"/>
          </p:nvPr>
        </p:nvSpPr>
        <p:spPr/>
        <p:txBody>
          <a:bodyPr/>
          <a:lstStyle/>
          <a:p>
            <a:fld id="{5DF335A4-CE3E-4FA7-95C3-5A5E3886DF7F}" type="slidenum">
              <a:rPr lang="en-GB" smtClean="0"/>
              <a:t>5</a:t>
            </a:fld>
            <a:endParaRPr lang="en-GB"/>
          </a:p>
        </p:txBody>
      </p:sp>
    </p:spTree>
    <p:extLst>
      <p:ext uri="{BB962C8B-B14F-4D97-AF65-F5344CB8AC3E}">
        <p14:creationId xmlns:p14="http://schemas.microsoft.com/office/powerpoint/2010/main" val="1414709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Ask what else could they spend the money on?</a:t>
            </a:r>
          </a:p>
          <a:p>
            <a:endParaRPr lang="en-GB" dirty="0"/>
          </a:p>
        </p:txBody>
      </p:sp>
      <p:sp>
        <p:nvSpPr>
          <p:cNvPr id="4" name="Slide Number Placeholder 3"/>
          <p:cNvSpPr>
            <a:spLocks noGrp="1"/>
          </p:cNvSpPr>
          <p:nvPr>
            <p:ph type="sldNum" sz="quarter" idx="5"/>
          </p:nvPr>
        </p:nvSpPr>
        <p:spPr/>
        <p:txBody>
          <a:bodyPr/>
          <a:lstStyle/>
          <a:p>
            <a:fld id="{5DF335A4-CE3E-4FA7-95C3-5A5E3886DF7F}" type="slidenum">
              <a:rPr lang="en-GB" smtClean="0"/>
              <a:t>6</a:t>
            </a:fld>
            <a:endParaRPr lang="en-GB"/>
          </a:p>
        </p:txBody>
      </p:sp>
    </p:spTree>
    <p:extLst>
      <p:ext uri="{BB962C8B-B14F-4D97-AF65-F5344CB8AC3E}">
        <p14:creationId xmlns:p14="http://schemas.microsoft.com/office/powerpoint/2010/main" val="3928301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rgbClr val="FFFF00"/>
                </a:solidFill>
                <a:effectLst>
                  <a:outerShdw dist="38096" dir="2700000">
                    <a:srgbClr val="C0C0C0"/>
                  </a:outerShdw>
                </a:effectLst>
              </a:rPr>
              <a:t>They may have older siblings or relatives who vape who they admire so this message is important.</a:t>
            </a:r>
            <a:endParaRPr lang="en-GB" b="0" dirty="0">
              <a:solidFill>
                <a:srgbClr val="FFFF00"/>
              </a:solidFill>
              <a:effectLst/>
            </a:endParaRPr>
          </a:p>
          <a:p>
            <a:endParaRPr lang="en-GB" dirty="0"/>
          </a:p>
        </p:txBody>
      </p:sp>
      <p:sp>
        <p:nvSpPr>
          <p:cNvPr id="4" name="Slide Number Placeholder 3"/>
          <p:cNvSpPr>
            <a:spLocks noGrp="1"/>
          </p:cNvSpPr>
          <p:nvPr>
            <p:ph type="sldNum" sz="quarter" idx="5"/>
          </p:nvPr>
        </p:nvSpPr>
        <p:spPr/>
        <p:txBody>
          <a:bodyPr/>
          <a:lstStyle/>
          <a:p>
            <a:fld id="{5DF335A4-CE3E-4FA7-95C3-5A5E3886DF7F}" type="slidenum">
              <a:rPr lang="en-GB" smtClean="0"/>
              <a:t>7</a:t>
            </a:fld>
            <a:endParaRPr lang="en-GB"/>
          </a:p>
        </p:txBody>
      </p:sp>
    </p:spTree>
    <p:extLst>
      <p:ext uri="{BB962C8B-B14F-4D97-AF65-F5344CB8AC3E}">
        <p14:creationId xmlns:p14="http://schemas.microsoft.com/office/powerpoint/2010/main" val="2053616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100000"/>
              <a:buNone/>
            </a:pPr>
            <a:r>
              <a:rPr lang="en-GB" b="0" dirty="0">
                <a:solidFill>
                  <a:srgbClr val="FFFF00"/>
                </a:solidFill>
                <a:effectLst/>
              </a:rPr>
              <a:t>Recap on the discussion earlier with the new information in context to help put them off starting to vape.</a:t>
            </a:r>
          </a:p>
        </p:txBody>
      </p:sp>
      <p:sp>
        <p:nvSpPr>
          <p:cNvPr id="4" name="Slide Number Placeholder 3"/>
          <p:cNvSpPr>
            <a:spLocks noGrp="1"/>
          </p:cNvSpPr>
          <p:nvPr>
            <p:ph type="sldNum" sz="quarter" idx="5"/>
          </p:nvPr>
        </p:nvSpPr>
        <p:spPr/>
        <p:txBody>
          <a:bodyPr/>
          <a:lstStyle/>
          <a:p>
            <a:fld id="{5DF335A4-CE3E-4FA7-95C3-5A5E3886DF7F}" type="slidenum">
              <a:rPr lang="en-GB" smtClean="0"/>
              <a:t>9</a:t>
            </a:fld>
            <a:endParaRPr lang="en-GB"/>
          </a:p>
        </p:txBody>
      </p:sp>
    </p:spTree>
    <p:extLst>
      <p:ext uri="{BB962C8B-B14F-4D97-AF65-F5344CB8AC3E}">
        <p14:creationId xmlns:p14="http://schemas.microsoft.com/office/powerpoint/2010/main" val="115663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FD483-1100-7FFF-663F-41675ED538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97480-04DE-3350-2FB3-B79A7A2305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139892-2852-DFBA-FA8C-F0C2CD7272D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rgbClr val="FFFF00"/>
                </a:solidFill>
                <a:effectLst>
                  <a:outerShdw dist="38096" dir="2700000">
                    <a:srgbClr val="C0C0C0"/>
                  </a:outerShdw>
                </a:effectLst>
              </a:rPr>
              <a:t>They may have older siblings or relatives who vape who they admire so this message is important.</a:t>
            </a:r>
            <a:endParaRPr lang="en-GB" b="0" dirty="0">
              <a:solidFill>
                <a:srgbClr val="FFFF00"/>
              </a:solidFill>
              <a:effectLst/>
            </a:endParaRPr>
          </a:p>
          <a:p>
            <a:endParaRPr lang="en-GB" dirty="0"/>
          </a:p>
        </p:txBody>
      </p:sp>
      <p:sp>
        <p:nvSpPr>
          <p:cNvPr id="4" name="Slide Number Placeholder 3">
            <a:extLst>
              <a:ext uri="{FF2B5EF4-FFF2-40B4-BE49-F238E27FC236}">
                <a16:creationId xmlns:a16="http://schemas.microsoft.com/office/drawing/2014/main" id="{339845A3-B34E-1162-3FF6-50DE939E2B66}"/>
              </a:ext>
            </a:extLst>
          </p:cNvPr>
          <p:cNvSpPr>
            <a:spLocks noGrp="1"/>
          </p:cNvSpPr>
          <p:nvPr>
            <p:ph type="sldNum" sz="quarter" idx="5"/>
          </p:nvPr>
        </p:nvSpPr>
        <p:spPr/>
        <p:txBody>
          <a:bodyPr/>
          <a:lstStyle/>
          <a:p>
            <a:fld id="{5DF335A4-CE3E-4FA7-95C3-5A5E3886DF7F}" type="slidenum">
              <a:rPr lang="en-GB" smtClean="0"/>
              <a:t>10</a:t>
            </a:fld>
            <a:endParaRPr lang="en-GB"/>
          </a:p>
        </p:txBody>
      </p:sp>
    </p:spTree>
    <p:extLst>
      <p:ext uri="{BB962C8B-B14F-4D97-AF65-F5344CB8AC3E}">
        <p14:creationId xmlns:p14="http://schemas.microsoft.com/office/powerpoint/2010/main" val="2666212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Suggestions: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It’s not safe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It affects a child’s brain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It’s addictive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It can make you  bad tempered or anxious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companies don’t care about our health they just want our money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Think of the money you can spend on other things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Dangerous vapes on the market which look just like proper ones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Give Healthy Hounslow details on support to quit.</a:t>
            </a:r>
          </a:p>
          <a:p>
            <a:endParaRPr lang="en-GB" dirty="0"/>
          </a:p>
        </p:txBody>
      </p:sp>
      <p:sp>
        <p:nvSpPr>
          <p:cNvPr id="4" name="Slide Number Placeholder 3"/>
          <p:cNvSpPr>
            <a:spLocks noGrp="1"/>
          </p:cNvSpPr>
          <p:nvPr>
            <p:ph type="sldNum" sz="quarter" idx="5"/>
          </p:nvPr>
        </p:nvSpPr>
        <p:spPr/>
        <p:txBody>
          <a:bodyPr/>
          <a:lstStyle/>
          <a:p>
            <a:fld id="{5DF335A4-CE3E-4FA7-95C3-5A5E3886DF7F}" type="slidenum">
              <a:rPr lang="en-GB" smtClean="0"/>
              <a:t>11</a:t>
            </a:fld>
            <a:endParaRPr lang="en-GB"/>
          </a:p>
        </p:txBody>
      </p:sp>
    </p:spTree>
    <p:extLst>
      <p:ext uri="{BB962C8B-B14F-4D97-AF65-F5344CB8AC3E}">
        <p14:creationId xmlns:p14="http://schemas.microsoft.com/office/powerpoint/2010/main" val="2387833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8.tmp"/><Relationship Id="rId2" Type="http://schemas.openxmlformats.org/officeDocument/2006/relationships/hyperlink" Target="https://healthyhounslow.co.uk/" TargetMode="Externa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4.svg"/><Relationship Id="rId7" Type="http://schemas.openxmlformats.org/officeDocument/2006/relationships/image" Target="../media/image12.svg"/><Relationship Id="rId12"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20.svg"/><Relationship Id="rId5" Type="http://schemas.openxmlformats.org/officeDocument/2006/relationships/image" Target="../media/image16.svg"/><Relationship Id="rId1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18.jpeg"/><Relationship Id="rId14"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33.png"/><Relationship Id="rId3" Type="http://schemas.openxmlformats.org/officeDocument/2006/relationships/image" Target="../media/image13.png"/><Relationship Id="rId7" Type="http://schemas.openxmlformats.org/officeDocument/2006/relationships/image" Target="../media/image11.png"/><Relationship Id="rId12" Type="http://schemas.openxmlformats.org/officeDocument/2006/relationships/image" Target="../media/image32.svg"/><Relationship Id="rId2" Type="http://schemas.openxmlformats.org/officeDocument/2006/relationships/notesSlide" Target="../notesSlides/notesSlide5.xml"/><Relationship Id="rId16" Type="http://schemas.openxmlformats.org/officeDocument/2006/relationships/image" Target="../media/image36.svg"/><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31.png"/><Relationship Id="rId5" Type="http://schemas.openxmlformats.org/officeDocument/2006/relationships/image" Target="../media/image15.png"/><Relationship Id="rId15" Type="http://schemas.openxmlformats.org/officeDocument/2006/relationships/image" Target="../media/image35.png"/><Relationship Id="rId10" Type="http://schemas.microsoft.com/office/2007/relationships/hdphoto" Target="../media/hdphoto2.wdp"/><Relationship Id="rId4" Type="http://schemas.openxmlformats.org/officeDocument/2006/relationships/image" Target="../media/image14.svg"/><Relationship Id="rId9" Type="http://schemas.openxmlformats.org/officeDocument/2006/relationships/image" Target="../media/image30.png"/><Relationship Id="rId14" Type="http://schemas.openxmlformats.org/officeDocument/2006/relationships/image" Target="../media/image34.jpe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rod4d4yFeaE" TargetMode="External"/><Relationship Id="rId2" Type="http://schemas.openxmlformats.org/officeDocument/2006/relationships/image" Target="../media/image37.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12258345" y="-6281175"/>
            <a:ext cx="6029655" cy="12059310"/>
          </a:xfrm>
          <a:custGeom>
            <a:avLst/>
            <a:gdLst/>
            <a:ahLst/>
            <a:cxnLst/>
            <a:rect l="l" t="t" r="r" b="b"/>
            <a:pathLst>
              <a:path w="6029655" h="12059310">
                <a:moveTo>
                  <a:pt x="0" y="12059310"/>
                </a:moveTo>
                <a:lnTo>
                  <a:pt x="6029655" y="12059310"/>
                </a:lnTo>
                <a:lnTo>
                  <a:pt x="6029655" y="0"/>
                </a:lnTo>
                <a:lnTo>
                  <a:pt x="0" y="0"/>
                </a:lnTo>
                <a:lnTo>
                  <a:pt x="0" y="1205931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p:cNvSpPr/>
          <p:nvPr/>
        </p:nvSpPr>
        <p:spPr>
          <a:xfrm>
            <a:off x="-3062443" y="7598882"/>
            <a:ext cx="5376236" cy="5376236"/>
          </a:xfrm>
          <a:custGeom>
            <a:avLst/>
            <a:gdLst/>
            <a:ahLst/>
            <a:cxnLst/>
            <a:rect l="l" t="t" r="r" b="b"/>
            <a:pathLst>
              <a:path w="5376236" h="5376236">
                <a:moveTo>
                  <a:pt x="0" y="0"/>
                </a:moveTo>
                <a:lnTo>
                  <a:pt x="5376236" y="0"/>
                </a:lnTo>
                <a:lnTo>
                  <a:pt x="5376236" y="5376236"/>
                </a:lnTo>
                <a:lnTo>
                  <a:pt x="0" y="53762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Freeform 7"/>
          <p:cNvSpPr/>
          <p:nvPr/>
        </p:nvSpPr>
        <p:spPr>
          <a:xfrm>
            <a:off x="15273173" y="6154372"/>
            <a:ext cx="4583426" cy="5267537"/>
          </a:xfrm>
          <a:custGeom>
            <a:avLst/>
            <a:gdLst/>
            <a:ahLst/>
            <a:cxnLst/>
            <a:rect l="l" t="t" r="r" b="b"/>
            <a:pathLst>
              <a:path w="4583426" h="5267537">
                <a:moveTo>
                  <a:pt x="0" y="0"/>
                </a:moveTo>
                <a:lnTo>
                  <a:pt x="4583425" y="0"/>
                </a:lnTo>
                <a:lnTo>
                  <a:pt x="4583425" y="5267537"/>
                </a:lnTo>
                <a:lnTo>
                  <a:pt x="0" y="5267537"/>
                </a:lnTo>
                <a:lnTo>
                  <a:pt x="0" y="0"/>
                </a:lnTo>
                <a:close/>
              </a:path>
            </a:pathLst>
          </a:custGeom>
          <a:blipFill>
            <a:blip r:embed="rId7">
              <a:alphaModFix amt="10999"/>
              <a:extLst>
                <a:ext uri="{96DAC541-7B7A-43D3-8B79-37D633B846F1}">
                  <asvg:svgBlip xmlns:asvg="http://schemas.microsoft.com/office/drawing/2016/SVG/main" r:embed="rId8"/>
                </a:ext>
              </a:extLst>
            </a:blip>
            <a:stretch>
              <a:fillRect l="-407296" b="-61316"/>
            </a:stretch>
          </a:blipFill>
        </p:spPr>
        <p:txBody>
          <a:bodyPr/>
          <a:lstStyle/>
          <a:p>
            <a:endParaRPr lang="en-GB"/>
          </a:p>
        </p:txBody>
      </p:sp>
      <p:sp>
        <p:nvSpPr>
          <p:cNvPr id="16" name="Freeform 16"/>
          <p:cNvSpPr/>
          <p:nvPr/>
        </p:nvSpPr>
        <p:spPr>
          <a:xfrm>
            <a:off x="14878204" y="552156"/>
            <a:ext cx="2600879" cy="953088"/>
          </a:xfrm>
          <a:custGeom>
            <a:avLst/>
            <a:gdLst/>
            <a:ahLst/>
            <a:cxnLst/>
            <a:rect l="l" t="t" r="r" b="b"/>
            <a:pathLst>
              <a:path w="2600879" h="953088">
                <a:moveTo>
                  <a:pt x="0" y="0"/>
                </a:moveTo>
                <a:lnTo>
                  <a:pt x="2600879" y="0"/>
                </a:lnTo>
                <a:lnTo>
                  <a:pt x="2600879" y="953088"/>
                </a:lnTo>
                <a:lnTo>
                  <a:pt x="0" y="953088"/>
                </a:lnTo>
                <a:lnTo>
                  <a:pt x="0" y="0"/>
                </a:lnTo>
                <a:close/>
              </a:path>
            </a:pathLst>
          </a:custGeom>
          <a:blipFill>
            <a:blip r:embed="rId9"/>
            <a:stretch>
              <a:fillRect/>
            </a:stretch>
          </a:blipFill>
        </p:spPr>
        <p:txBody>
          <a:bodyPr/>
          <a:lstStyle/>
          <a:p>
            <a:endParaRPr lang="en-GB"/>
          </a:p>
        </p:txBody>
      </p:sp>
      <p:sp>
        <p:nvSpPr>
          <p:cNvPr id="17" name="TextBox 17"/>
          <p:cNvSpPr txBox="1"/>
          <p:nvPr/>
        </p:nvSpPr>
        <p:spPr>
          <a:xfrm>
            <a:off x="14027780" y="9148724"/>
            <a:ext cx="3868312" cy="586740"/>
          </a:xfrm>
          <a:prstGeom prst="rect">
            <a:avLst/>
          </a:prstGeom>
        </p:spPr>
        <p:txBody>
          <a:bodyPr lIns="0" tIns="0" rIns="0" bIns="0" rtlCol="0" anchor="t">
            <a:spAutoFit/>
          </a:bodyPr>
          <a:lstStyle/>
          <a:p>
            <a:pPr algn="l">
              <a:lnSpc>
                <a:spcPts val="5250"/>
              </a:lnSpc>
            </a:pPr>
            <a:r>
              <a:rPr lang="en-US" sz="2100" spc="3">
                <a:solidFill>
                  <a:srgbClr val="000000"/>
                </a:solidFill>
                <a:latin typeface="Arial Nova"/>
              </a:rPr>
              <a:t>www.healthyhounslow.co.uk</a:t>
            </a:r>
          </a:p>
        </p:txBody>
      </p:sp>
      <p:sp>
        <p:nvSpPr>
          <p:cNvPr id="5" name="TextBox 6">
            <a:extLst>
              <a:ext uri="{FF2B5EF4-FFF2-40B4-BE49-F238E27FC236}">
                <a16:creationId xmlns:a16="http://schemas.microsoft.com/office/drawing/2014/main" id="{FCB3C31F-F50C-02BC-9438-78CF9584D6C0}"/>
              </a:ext>
            </a:extLst>
          </p:cNvPr>
          <p:cNvSpPr txBox="1"/>
          <p:nvPr/>
        </p:nvSpPr>
        <p:spPr>
          <a:xfrm>
            <a:off x="3627838" y="2754081"/>
            <a:ext cx="9085897" cy="1033553"/>
          </a:xfrm>
          <a:prstGeom prst="rect">
            <a:avLst/>
          </a:prstGeom>
        </p:spPr>
        <p:txBody>
          <a:bodyPr wrap="square" lIns="0" tIns="0" rIns="0" bIns="0" rtlCol="0" anchor="t">
            <a:spAutoFit/>
          </a:bodyPr>
          <a:lstStyle/>
          <a:p>
            <a:pPr algn="l">
              <a:lnSpc>
                <a:spcPts val="6480"/>
              </a:lnSpc>
            </a:pPr>
            <a:r>
              <a:rPr lang="en-US" sz="11500" spc="9" dirty="0">
                <a:solidFill>
                  <a:srgbClr val="000000"/>
                </a:solidFill>
                <a:latin typeface="Cooper Hewitt"/>
              </a:rPr>
              <a:t>Vaping</a:t>
            </a:r>
          </a:p>
        </p:txBody>
      </p:sp>
      <p:pic>
        <p:nvPicPr>
          <p:cNvPr id="6" name="Picture 2" descr="Vaping is not cool or safe | The North Wind">
            <a:extLst>
              <a:ext uri="{FF2B5EF4-FFF2-40B4-BE49-F238E27FC236}">
                <a16:creationId xmlns:a16="http://schemas.microsoft.com/office/drawing/2014/main" id="{056F4BC3-D5F2-F59B-7DAE-356289951116}"/>
              </a:ext>
            </a:extLst>
          </p:cNvPr>
          <p:cNvPicPr>
            <a:picLocks noChangeAspect="1"/>
          </p:cNvPicPr>
          <p:nvPr/>
        </p:nvPicPr>
        <p:blipFill>
          <a:blip r:embed="rId10"/>
          <a:srcRect/>
          <a:stretch>
            <a:fillRect/>
          </a:stretch>
        </p:blipFill>
        <p:spPr>
          <a:xfrm>
            <a:off x="3627838" y="4491356"/>
            <a:ext cx="7047815" cy="4687071"/>
          </a:xfrm>
          <a:prstGeom prst="rect">
            <a:avLst/>
          </a:prstGeom>
          <a:noFill/>
          <a:ln cap="flat">
            <a:noFill/>
          </a:ln>
        </p:spPr>
      </p:pic>
    </p:spTree>
    <p:extLst>
      <p:ext uri="{BB962C8B-B14F-4D97-AF65-F5344CB8AC3E}">
        <p14:creationId xmlns:p14="http://schemas.microsoft.com/office/powerpoint/2010/main" val="2545585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49A1C-F210-B64C-4075-CB6C1F30763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F404CB1-DFB8-E935-0A19-60616ACC8AEE}"/>
              </a:ext>
            </a:extLst>
          </p:cNvPr>
          <p:cNvGrpSpPr/>
          <p:nvPr/>
        </p:nvGrpSpPr>
        <p:grpSpPr>
          <a:xfrm>
            <a:off x="0" y="-503039"/>
            <a:ext cx="5544818" cy="11343383"/>
            <a:chOff x="0" y="0"/>
            <a:chExt cx="1844578" cy="2987558"/>
          </a:xfrm>
        </p:grpSpPr>
        <p:sp>
          <p:nvSpPr>
            <p:cNvPr id="3" name="Freeform 3">
              <a:extLst>
                <a:ext uri="{FF2B5EF4-FFF2-40B4-BE49-F238E27FC236}">
                  <a16:creationId xmlns:a16="http://schemas.microsoft.com/office/drawing/2014/main" id="{4F6EC43A-9CC5-14DD-4576-9A10BD6CCE46}"/>
                </a:ext>
              </a:extLst>
            </p:cNvPr>
            <p:cNvSpPr/>
            <p:nvPr/>
          </p:nvSpPr>
          <p:spPr>
            <a:xfrm>
              <a:off x="0" y="0"/>
              <a:ext cx="1844578" cy="2987558"/>
            </a:xfrm>
            <a:custGeom>
              <a:avLst/>
              <a:gdLst/>
              <a:ahLst/>
              <a:cxnLst/>
              <a:rect l="l" t="t" r="r" b="b"/>
              <a:pathLst>
                <a:path w="1844578" h="2987558">
                  <a:moveTo>
                    <a:pt x="0" y="0"/>
                  </a:moveTo>
                  <a:lnTo>
                    <a:pt x="1844578" y="0"/>
                  </a:lnTo>
                  <a:lnTo>
                    <a:pt x="1844578" y="2987558"/>
                  </a:lnTo>
                  <a:lnTo>
                    <a:pt x="0" y="2987558"/>
                  </a:lnTo>
                  <a:close/>
                </a:path>
              </a:pathLst>
            </a:custGeom>
            <a:solidFill>
              <a:srgbClr val="652F6C"/>
            </a:solidFill>
            <a:ln w="190500" cap="sq">
              <a:solidFill>
                <a:srgbClr val="652F6C"/>
              </a:solidFill>
              <a:prstDash val="solid"/>
              <a:miter/>
            </a:ln>
          </p:spPr>
          <p:txBody>
            <a:bodyPr/>
            <a:lstStyle/>
            <a:p>
              <a:endParaRPr lang="en-GB"/>
            </a:p>
          </p:txBody>
        </p:sp>
        <p:sp>
          <p:nvSpPr>
            <p:cNvPr id="4" name="TextBox 4">
              <a:extLst>
                <a:ext uri="{FF2B5EF4-FFF2-40B4-BE49-F238E27FC236}">
                  <a16:creationId xmlns:a16="http://schemas.microsoft.com/office/drawing/2014/main" id="{35DE41D8-F844-F8D7-0514-28A8755ADFBA}"/>
                </a:ext>
              </a:extLst>
            </p:cNvPr>
            <p:cNvSpPr txBox="1"/>
            <p:nvPr/>
          </p:nvSpPr>
          <p:spPr>
            <a:xfrm>
              <a:off x="0" y="-123825"/>
              <a:ext cx="1844578" cy="3111383"/>
            </a:xfrm>
            <a:prstGeom prst="rect">
              <a:avLst/>
            </a:prstGeom>
          </p:spPr>
          <p:txBody>
            <a:bodyPr lIns="50800" tIns="50800" rIns="50800" bIns="50800" rtlCol="0" anchor="ctr"/>
            <a:lstStyle/>
            <a:p>
              <a:pPr algn="ctr">
                <a:lnSpc>
                  <a:spcPts val="3632"/>
                </a:lnSpc>
              </a:pPr>
              <a:endParaRPr/>
            </a:p>
          </p:txBody>
        </p:sp>
      </p:grpSp>
      <p:sp>
        <p:nvSpPr>
          <p:cNvPr id="6" name="Freeform 6">
            <a:extLst>
              <a:ext uri="{FF2B5EF4-FFF2-40B4-BE49-F238E27FC236}">
                <a16:creationId xmlns:a16="http://schemas.microsoft.com/office/drawing/2014/main" id="{5CB7EF42-31B3-D025-1DC1-457746C5CBC4}"/>
              </a:ext>
            </a:extLst>
          </p:cNvPr>
          <p:cNvSpPr/>
          <p:nvPr/>
        </p:nvSpPr>
        <p:spPr>
          <a:xfrm>
            <a:off x="6570969" y="3393093"/>
            <a:ext cx="3726378" cy="372637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652F6C"/>
            </a:solidFill>
            <a:prstDash val="solid"/>
            <a:miter/>
          </a:ln>
        </p:spPr>
        <p:txBody>
          <a:bodyPr/>
          <a:lstStyle/>
          <a:p>
            <a:endParaRPr lang="en-GB"/>
          </a:p>
        </p:txBody>
      </p:sp>
      <p:grpSp>
        <p:nvGrpSpPr>
          <p:cNvPr id="8" name="Group 8">
            <a:extLst>
              <a:ext uri="{FF2B5EF4-FFF2-40B4-BE49-F238E27FC236}">
                <a16:creationId xmlns:a16="http://schemas.microsoft.com/office/drawing/2014/main" id="{3331C3AF-A67C-14AA-A759-A5B5E44FA741}"/>
              </a:ext>
            </a:extLst>
          </p:cNvPr>
          <p:cNvGrpSpPr/>
          <p:nvPr/>
        </p:nvGrpSpPr>
        <p:grpSpPr>
          <a:xfrm>
            <a:off x="10371231" y="1211127"/>
            <a:ext cx="3573978" cy="1078257"/>
            <a:chOff x="0" y="0"/>
            <a:chExt cx="1347049" cy="406400"/>
          </a:xfrm>
        </p:grpSpPr>
        <p:sp>
          <p:nvSpPr>
            <p:cNvPr id="9" name="Freeform 9">
              <a:extLst>
                <a:ext uri="{FF2B5EF4-FFF2-40B4-BE49-F238E27FC236}">
                  <a16:creationId xmlns:a16="http://schemas.microsoft.com/office/drawing/2014/main" id="{3B90B426-BDC8-BAE7-D1E4-738C2A79DB43}"/>
                </a:ext>
              </a:extLst>
            </p:cNvPr>
            <p:cNvSpPr/>
            <p:nvPr/>
          </p:nvSpPr>
          <p:spPr>
            <a:xfrm>
              <a:off x="0" y="0"/>
              <a:ext cx="1347049" cy="406400"/>
            </a:xfrm>
            <a:custGeom>
              <a:avLst/>
              <a:gdLst/>
              <a:ahLst/>
              <a:cxnLst/>
              <a:rect l="l" t="t" r="r" b="b"/>
              <a:pathLst>
                <a:path w="1347049" h="406400">
                  <a:moveTo>
                    <a:pt x="1143849" y="0"/>
                  </a:moveTo>
                  <a:cubicBezTo>
                    <a:pt x="1256073" y="0"/>
                    <a:pt x="1347049" y="90976"/>
                    <a:pt x="1347049" y="203200"/>
                  </a:cubicBezTo>
                  <a:cubicBezTo>
                    <a:pt x="1347049" y="315424"/>
                    <a:pt x="1256073" y="406400"/>
                    <a:pt x="1143849"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38100" cap="sq">
              <a:solidFill>
                <a:srgbClr val="652F6C"/>
              </a:solidFill>
              <a:prstDash val="solid"/>
              <a:miter/>
            </a:ln>
          </p:spPr>
          <p:txBody>
            <a:bodyPr/>
            <a:lstStyle/>
            <a:p>
              <a:endParaRPr lang="en-GB"/>
            </a:p>
          </p:txBody>
        </p:sp>
        <p:sp>
          <p:nvSpPr>
            <p:cNvPr id="10" name="TextBox 10">
              <a:extLst>
                <a:ext uri="{FF2B5EF4-FFF2-40B4-BE49-F238E27FC236}">
                  <a16:creationId xmlns:a16="http://schemas.microsoft.com/office/drawing/2014/main" id="{80D81FBC-B769-21A1-9756-FDCE9BDD3043}"/>
                </a:ext>
              </a:extLst>
            </p:cNvPr>
            <p:cNvSpPr txBox="1"/>
            <p:nvPr/>
          </p:nvSpPr>
          <p:spPr>
            <a:xfrm>
              <a:off x="0" y="-38100"/>
              <a:ext cx="1347049" cy="444500"/>
            </a:xfrm>
            <a:prstGeom prst="rect">
              <a:avLst/>
            </a:prstGeom>
          </p:spPr>
          <p:txBody>
            <a:bodyPr lIns="50800" tIns="50800" rIns="50800" bIns="50800" rtlCol="0" anchor="ctr"/>
            <a:lstStyle/>
            <a:p>
              <a:pPr algn="ctr">
                <a:lnSpc>
                  <a:spcPts val="2372"/>
                </a:lnSpc>
              </a:pPr>
              <a:r>
                <a:rPr lang="en-US" sz="2800" spc="16" dirty="0">
                  <a:solidFill>
                    <a:srgbClr val="000000"/>
                  </a:solidFill>
                  <a:latin typeface="Arial Nova"/>
                </a:rPr>
                <a:t>“No, I'm okay thanks – it messes with my asthma”</a:t>
              </a:r>
            </a:p>
          </p:txBody>
        </p:sp>
      </p:grpSp>
      <p:grpSp>
        <p:nvGrpSpPr>
          <p:cNvPr id="11" name="Group 11">
            <a:extLst>
              <a:ext uri="{FF2B5EF4-FFF2-40B4-BE49-F238E27FC236}">
                <a16:creationId xmlns:a16="http://schemas.microsoft.com/office/drawing/2014/main" id="{3813B000-E99F-7FE5-FC61-5AC335A97BA2}"/>
              </a:ext>
            </a:extLst>
          </p:cNvPr>
          <p:cNvGrpSpPr/>
          <p:nvPr/>
        </p:nvGrpSpPr>
        <p:grpSpPr>
          <a:xfrm>
            <a:off x="11564443" y="2853964"/>
            <a:ext cx="3573978" cy="1078257"/>
            <a:chOff x="0" y="0"/>
            <a:chExt cx="1347049" cy="406400"/>
          </a:xfrm>
        </p:grpSpPr>
        <p:sp>
          <p:nvSpPr>
            <p:cNvPr id="12" name="Freeform 12">
              <a:extLst>
                <a:ext uri="{FF2B5EF4-FFF2-40B4-BE49-F238E27FC236}">
                  <a16:creationId xmlns:a16="http://schemas.microsoft.com/office/drawing/2014/main" id="{A3D5F5D1-E8E1-E852-A6CD-4F0EBF68A070}"/>
                </a:ext>
              </a:extLst>
            </p:cNvPr>
            <p:cNvSpPr/>
            <p:nvPr/>
          </p:nvSpPr>
          <p:spPr>
            <a:xfrm>
              <a:off x="0" y="0"/>
              <a:ext cx="1347049" cy="406400"/>
            </a:xfrm>
            <a:custGeom>
              <a:avLst/>
              <a:gdLst/>
              <a:ahLst/>
              <a:cxnLst/>
              <a:rect l="l" t="t" r="r" b="b"/>
              <a:pathLst>
                <a:path w="1347049" h="406400">
                  <a:moveTo>
                    <a:pt x="1143849" y="0"/>
                  </a:moveTo>
                  <a:cubicBezTo>
                    <a:pt x="1256073" y="0"/>
                    <a:pt x="1347049" y="90976"/>
                    <a:pt x="1347049" y="203200"/>
                  </a:cubicBezTo>
                  <a:cubicBezTo>
                    <a:pt x="1347049" y="315424"/>
                    <a:pt x="1256073" y="406400"/>
                    <a:pt x="1143849"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38100" cap="sq">
              <a:solidFill>
                <a:srgbClr val="652F6C"/>
              </a:solidFill>
              <a:prstDash val="solid"/>
              <a:miter/>
            </a:ln>
          </p:spPr>
          <p:txBody>
            <a:bodyPr/>
            <a:lstStyle/>
            <a:p>
              <a:endParaRPr lang="en-GB"/>
            </a:p>
          </p:txBody>
        </p:sp>
        <p:sp>
          <p:nvSpPr>
            <p:cNvPr id="13" name="TextBox 13">
              <a:extLst>
                <a:ext uri="{FF2B5EF4-FFF2-40B4-BE49-F238E27FC236}">
                  <a16:creationId xmlns:a16="http://schemas.microsoft.com/office/drawing/2014/main" id="{D0AE757A-C718-77E3-AC00-D5D017346FBB}"/>
                </a:ext>
              </a:extLst>
            </p:cNvPr>
            <p:cNvSpPr txBox="1"/>
            <p:nvPr/>
          </p:nvSpPr>
          <p:spPr>
            <a:xfrm>
              <a:off x="0" y="-38100"/>
              <a:ext cx="1347049" cy="444500"/>
            </a:xfrm>
            <a:prstGeom prst="rect">
              <a:avLst/>
            </a:prstGeom>
          </p:spPr>
          <p:txBody>
            <a:bodyPr lIns="50800" tIns="50800" rIns="50800" bIns="50800" rtlCol="0" anchor="ctr"/>
            <a:lstStyle/>
            <a:p>
              <a:pPr algn="ctr">
                <a:lnSpc>
                  <a:spcPts val="2372"/>
                </a:lnSpc>
                <a:spcBef>
                  <a:spcPct val="0"/>
                </a:spcBef>
              </a:pPr>
              <a:r>
                <a:rPr lang="en-US" sz="2800" spc="16" dirty="0">
                  <a:solidFill>
                    <a:srgbClr val="000000"/>
                  </a:solidFill>
                  <a:latin typeface="Arial Nova"/>
                </a:rPr>
                <a:t>“No, thank you. Vaping is not for me”</a:t>
              </a:r>
              <a:endParaRPr lang="en-US" sz="2800" u="none" strike="noStrike" spc="16" dirty="0">
                <a:solidFill>
                  <a:srgbClr val="000000"/>
                </a:solidFill>
                <a:latin typeface="Arial Nova"/>
              </a:endParaRPr>
            </a:p>
          </p:txBody>
        </p:sp>
      </p:grpSp>
      <p:grpSp>
        <p:nvGrpSpPr>
          <p:cNvPr id="14" name="Group 14">
            <a:extLst>
              <a:ext uri="{FF2B5EF4-FFF2-40B4-BE49-F238E27FC236}">
                <a16:creationId xmlns:a16="http://schemas.microsoft.com/office/drawing/2014/main" id="{2900F32D-1C4C-FFA6-9F17-4FB50C28B31C}"/>
              </a:ext>
            </a:extLst>
          </p:cNvPr>
          <p:cNvGrpSpPr/>
          <p:nvPr/>
        </p:nvGrpSpPr>
        <p:grpSpPr>
          <a:xfrm>
            <a:off x="12154722" y="4393108"/>
            <a:ext cx="3826405" cy="1402302"/>
            <a:chOff x="0" y="0"/>
            <a:chExt cx="1347049" cy="406400"/>
          </a:xfrm>
        </p:grpSpPr>
        <p:sp>
          <p:nvSpPr>
            <p:cNvPr id="15" name="Freeform 15">
              <a:extLst>
                <a:ext uri="{FF2B5EF4-FFF2-40B4-BE49-F238E27FC236}">
                  <a16:creationId xmlns:a16="http://schemas.microsoft.com/office/drawing/2014/main" id="{87CEB2F5-3C95-9F44-C310-604FDA62046F}"/>
                </a:ext>
              </a:extLst>
            </p:cNvPr>
            <p:cNvSpPr/>
            <p:nvPr/>
          </p:nvSpPr>
          <p:spPr>
            <a:xfrm>
              <a:off x="0" y="0"/>
              <a:ext cx="1347049" cy="406400"/>
            </a:xfrm>
            <a:custGeom>
              <a:avLst/>
              <a:gdLst/>
              <a:ahLst/>
              <a:cxnLst/>
              <a:rect l="l" t="t" r="r" b="b"/>
              <a:pathLst>
                <a:path w="1347049" h="406400">
                  <a:moveTo>
                    <a:pt x="1143849" y="0"/>
                  </a:moveTo>
                  <a:cubicBezTo>
                    <a:pt x="1256073" y="0"/>
                    <a:pt x="1347049" y="90976"/>
                    <a:pt x="1347049" y="203200"/>
                  </a:cubicBezTo>
                  <a:cubicBezTo>
                    <a:pt x="1347049" y="315424"/>
                    <a:pt x="1256073" y="406400"/>
                    <a:pt x="1143849"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38100" cap="sq">
              <a:solidFill>
                <a:srgbClr val="652F6C"/>
              </a:solidFill>
              <a:prstDash val="solid"/>
              <a:miter/>
            </a:ln>
          </p:spPr>
          <p:txBody>
            <a:bodyPr/>
            <a:lstStyle/>
            <a:p>
              <a:endParaRPr lang="en-GB"/>
            </a:p>
          </p:txBody>
        </p:sp>
        <p:sp>
          <p:nvSpPr>
            <p:cNvPr id="16" name="TextBox 16">
              <a:extLst>
                <a:ext uri="{FF2B5EF4-FFF2-40B4-BE49-F238E27FC236}">
                  <a16:creationId xmlns:a16="http://schemas.microsoft.com/office/drawing/2014/main" id="{89691E72-787A-655C-39F4-8BB2AD424DD1}"/>
                </a:ext>
              </a:extLst>
            </p:cNvPr>
            <p:cNvSpPr txBox="1"/>
            <p:nvPr/>
          </p:nvSpPr>
          <p:spPr>
            <a:xfrm>
              <a:off x="0" y="-38100"/>
              <a:ext cx="1347049" cy="444500"/>
            </a:xfrm>
            <a:prstGeom prst="rect">
              <a:avLst/>
            </a:prstGeom>
          </p:spPr>
          <p:txBody>
            <a:bodyPr lIns="50800" tIns="50800" rIns="50800" bIns="50800" rtlCol="0" anchor="ctr"/>
            <a:lstStyle/>
            <a:p>
              <a:pPr algn="ctr">
                <a:lnSpc>
                  <a:spcPts val="2372"/>
                </a:lnSpc>
                <a:spcBef>
                  <a:spcPct val="0"/>
                </a:spcBef>
              </a:pPr>
              <a:r>
                <a:rPr lang="en-US" sz="2800" u="none" strike="noStrike" spc="16" dirty="0">
                  <a:solidFill>
                    <a:srgbClr val="000000"/>
                  </a:solidFill>
                  <a:latin typeface="Arial Nova"/>
                </a:rPr>
                <a:t>“</a:t>
              </a:r>
              <a:r>
                <a:rPr lang="en-US" sz="2800" spc="16" dirty="0">
                  <a:solidFill>
                    <a:srgbClr val="000000"/>
                  </a:solidFill>
                  <a:latin typeface="Arial Nova"/>
                </a:rPr>
                <a:t>I'm good, I don't want to try it</a:t>
              </a:r>
              <a:r>
                <a:rPr lang="en-US" sz="2800" u="none" strike="noStrike" spc="16" dirty="0">
                  <a:solidFill>
                    <a:srgbClr val="000000"/>
                  </a:solidFill>
                  <a:latin typeface="Arial Nova"/>
                </a:rPr>
                <a:t>”</a:t>
              </a:r>
            </a:p>
          </p:txBody>
        </p:sp>
      </p:grpSp>
      <p:grpSp>
        <p:nvGrpSpPr>
          <p:cNvPr id="17" name="Group 17">
            <a:extLst>
              <a:ext uri="{FF2B5EF4-FFF2-40B4-BE49-F238E27FC236}">
                <a16:creationId xmlns:a16="http://schemas.microsoft.com/office/drawing/2014/main" id="{D9B99528-5498-F95B-DE8A-4FA5443018D5}"/>
              </a:ext>
            </a:extLst>
          </p:cNvPr>
          <p:cNvGrpSpPr/>
          <p:nvPr/>
        </p:nvGrpSpPr>
        <p:grpSpPr>
          <a:xfrm>
            <a:off x="11574187" y="6357385"/>
            <a:ext cx="3573978" cy="1078257"/>
            <a:chOff x="0" y="0"/>
            <a:chExt cx="1347049" cy="406400"/>
          </a:xfrm>
        </p:grpSpPr>
        <p:sp>
          <p:nvSpPr>
            <p:cNvPr id="18" name="Freeform 18">
              <a:extLst>
                <a:ext uri="{FF2B5EF4-FFF2-40B4-BE49-F238E27FC236}">
                  <a16:creationId xmlns:a16="http://schemas.microsoft.com/office/drawing/2014/main" id="{C6761986-DBD5-C36B-8C73-5F6ADC85A742}"/>
                </a:ext>
              </a:extLst>
            </p:cNvPr>
            <p:cNvSpPr/>
            <p:nvPr/>
          </p:nvSpPr>
          <p:spPr>
            <a:xfrm>
              <a:off x="0" y="0"/>
              <a:ext cx="1347049" cy="406400"/>
            </a:xfrm>
            <a:custGeom>
              <a:avLst/>
              <a:gdLst/>
              <a:ahLst/>
              <a:cxnLst/>
              <a:rect l="l" t="t" r="r" b="b"/>
              <a:pathLst>
                <a:path w="1347049" h="406400">
                  <a:moveTo>
                    <a:pt x="1143849" y="0"/>
                  </a:moveTo>
                  <a:cubicBezTo>
                    <a:pt x="1256073" y="0"/>
                    <a:pt x="1347049" y="90976"/>
                    <a:pt x="1347049" y="203200"/>
                  </a:cubicBezTo>
                  <a:cubicBezTo>
                    <a:pt x="1347049" y="315424"/>
                    <a:pt x="1256073" y="406400"/>
                    <a:pt x="1143849"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38100" cap="sq">
              <a:solidFill>
                <a:srgbClr val="652F6C"/>
              </a:solidFill>
              <a:prstDash val="solid"/>
              <a:miter/>
            </a:ln>
          </p:spPr>
          <p:txBody>
            <a:bodyPr/>
            <a:lstStyle/>
            <a:p>
              <a:endParaRPr lang="en-GB"/>
            </a:p>
          </p:txBody>
        </p:sp>
        <p:sp>
          <p:nvSpPr>
            <p:cNvPr id="19" name="TextBox 19">
              <a:extLst>
                <a:ext uri="{FF2B5EF4-FFF2-40B4-BE49-F238E27FC236}">
                  <a16:creationId xmlns:a16="http://schemas.microsoft.com/office/drawing/2014/main" id="{2281845F-71B8-7978-064A-7F9EED0F7D38}"/>
                </a:ext>
              </a:extLst>
            </p:cNvPr>
            <p:cNvSpPr txBox="1"/>
            <p:nvPr/>
          </p:nvSpPr>
          <p:spPr>
            <a:xfrm>
              <a:off x="0" y="-38100"/>
              <a:ext cx="1347049" cy="444500"/>
            </a:xfrm>
            <a:prstGeom prst="rect">
              <a:avLst/>
            </a:prstGeom>
          </p:spPr>
          <p:txBody>
            <a:bodyPr lIns="50800" tIns="50800" rIns="50800" bIns="50800" rtlCol="0" anchor="ctr"/>
            <a:lstStyle/>
            <a:p>
              <a:pPr algn="ctr">
                <a:lnSpc>
                  <a:spcPts val="2372"/>
                </a:lnSpc>
              </a:pPr>
              <a:r>
                <a:rPr lang="en-US" sz="2800" spc="16" dirty="0">
                  <a:solidFill>
                    <a:srgbClr val="000000"/>
                  </a:solidFill>
                  <a:latin typeface="Arial Nova"/>
                </a:rPr>
                <a:t>“Nah, not my thing”</a:t>
              </a:r>
            </a:p>
          </p:txBody>
        </p:sp>
      </p:grpSp>
      <p:grpSp>
        <p:nvGrpSpPr>
          <p:cNvPr id="20" name="Group 20">
            <a:extLst>
              <a:ext uri="{FF2B5EF4-FFF2-40B4-BE49-F238E27FC236}">
                <a16:creationId xmlns:a16="http://schemas.microsoft.com/office/drawing/2014/main" id="{D1AC15DB-E326-57F6-D5A6-43F2CBA779A1}"/>
              </a:ext>
            </a:extLst>
          </p:cNvPr>
          <p:cNvGrpSpPr/>
          <p:nvPr/>
        </p:nvGrpSpPr>
        <p:grpSpPr>
          <a:xfrm>
            <a:off x="10367733" y="7997617"/>
            <a:ext cx="3573978" cy="1078257"/>
            <a:chOff x="0" y="0"/>
            <a:chExt cx="1347049" cy="406400"/>
          </a:xfrm>
        </p:grpSpPr>
        <p:sp>
          <p:nvSpPr>
            <p:cNvPr id="21" name="Freeform 21">
              <a:extLst>
                <a:ext uri="{FF2B5EF4-FFF2-40B4-BE49-F238E27FC236}">
                  <a16:creationId xmlns:a16="http://schemas.microsoft.com/office/drawing/2014/main" id="{761FA972-2AB5-49D5-3F9D-DCCC934BD8A1}"/>
                </a:ext>
              </a:extLst>
            </p:cNvPr>
            <p:cNvSpPr/>
            <p:nvPr/>
          </p:nvSpPr>
          <p:spPr>
            <a:xfrm>
              <a:off x="0" y="0"/>
              <a:ext cx="1347049" cy="406400"/>
            </a:xfrm>
            <a:custGeom>
              <a:avLst/>
              <a:gdLst/>
              <a:ahLst/>
              <a:cxnLst/>
              <a:rect l="l" t="t" r="r" b="b"/>
              <a:pathLst>
                <a:path w="1347049" h="406400">
                  <a:moveTo>
                    <a:pt x="1143849" y="0"/>
                  </a:moveTo>
                  <a:cubicBezTo>
                    <a:pt x="1256073" y="0"/>
                    <a:pt x="1347049" y="90976"/>
                    <a:pt x="1347049" y="203200"/>
                  </a:cubicBezTo>
                  <a:cubicBezTo>
                    <a:pt x="1347049" y="315424"/>
                    <a:pt x="1256073" y="406400"/>
                    <a:pt x="1143849"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38100" cap="sq">
              <a:solidFill>
                <a:srgbClr val="652F6C"/>
              </a:solidFill>
              <a:prstDash val="solid"/>
              <a:miter/>
            </a:ln>
          </p:spPr>
          <p:txBody>
            <a:bodyPr/>
            <a:lstStyle/>
            <a:p>
              <a:endParaRPr lang="en-GB"/>
            </a:p>
          </p:txBody>
        </p:sp>
        <p:sp>
          <p:nvSpPr>
            <p:cNvPr id="22" name="TextBox 22">
              <a:extLst>
                <a:ext uri="{FF2B5EF4-FFF2-40B4-BE49-F238E27FC236}">
                  <a16:creationId xmlns:a16="http://schemas.microsoft.com/office/drawing/2014/main" id="{41DD2A5F-4400-240A-2C7A-FE5AABA53946}"/>
                </a:ext>
              </a:extLst>
            </p:cNvPr>
            <p:cNvSpPr txBox="1"/>
            <p:nvPr/>
          </p:nvSpPr>
          <p:spPr>
            <a:xfrm>
              <a:off x="0" y="-38100"/>
              <a:ext cx="1347049" cy="444500"/>
            </a:xfrm>
            <a:prstGeom prst="rect">
              <a:avLst/>
            </a:prstGeom>
          </p:spPr>
          <p:txBody>
            <a:bodyPr lIns="50800" tIns="50800" rIns="50800" bIns="50800" rtlCol="0" anchor="ctr"/>
            <a:lstStyle/>
            <a:p>
              <a:pPr algn="ctr">
                <a:lnSpc>
                  <a:spcPts val="2372"/>
                </a:lnSpc>
                <a:spcBef>
                  <a:spcPct val="0"/>
                </a:spcBef>
              </a:pPr>
              <a:r>
                <a:rPr lang="en-US" sz="2800" spc="16" dirty="0">
                  <a:solidFill>
                    <a:srgbClr val="652F6C"/>
                  </a:solidFill>
                  <a:latin typeface="Arial Nova"/>
                </a:rPr>
                <a:t>...any other ideas?</a:t>
              </a:r>
              <a:endParaRPr lang="en-US" sz="2800" u="none" strike="noStrike" spc="16" dirty="0">
                <a:solidFill>
                  <a:srgbClr val="652F6C"/>
                </a:solidFill>
                <a:latin typeface="Arial Nova"/>
              </a:endParaRPr>
            </a:p>
          </p:txBody>
        </p:sp>
      </p:grpSp>
      <p:sp>
        <p:nvSpPr>
          <p:cNvPr id="23" name="Freeform 23">
            <a:extLst>
              <a:ext uri="{FF2B5EF4-FFF2-40B4-BE49-F238E27FC236}">
                <a16:creationId xmlns:a16="http://schemas.microsoft.com/office/drawing/2014/main" id="{A877909F-4E0E-FA0C-C4BA-A2927E4765F0}"/>
              </a:ext>
            </a:extLst>
          </p:cNvPr>
          <p:cNvSpPr/>
          <p:nvPr/>
        </p:nvSpPr>
        <p:spPr>
          <a:xfrm rot="1605981">
            <a:off x="8151410" y="7740217"/>
            <a:ext cx="1985179" cy="560813"/>
          </a:xfrm>
          <a:custGeom>
            <a:avLst/>
            <a:gdLst/>
            <a:ahLst/>
            <a:cxnLst/>
            <a:rect l="l" t="t" r="r" b="b"/>
            <a:pathLst>
              <a:path w="1985179" h="560813">
                <a:moveTo>
                  <a:pt x="0" y="0"/>
                </a:moveTo>
                <a:lnTo>
                  <a:pt x="1985180" y="0"/>
                </a:lnTo>
                <a:lnTo>
                  <a:pt x="1985180" y="560813"/>
                </a:lnTo>
                <a:lnTo>
                  <a:pt x="0" y="5608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4" name="Freeform 24">
            <a:extLst>
              <a:ext uri="{FF2B5EF4-FFF2-40B4-BE49-F238E27FC236}">
                <a16:creationId xmlns:a16="http://schemas.microsoft.com/office/drawing/2014/main" id="{D9C8271D-3248-E465-229A-16D770605A77}"/>
              </a:ext>
            </a:extLst>
          </p:cNvPr>
          <p:cNvSpPr/>
          <p:nvPr/>
        </p:nvSpPr>
        <p:spPr>
          <a:xfrm rot="7851052" flipH="1">
            <a:off x="8443408" y="2172271"/>
            <a:ext cx="1985179" cy="560813"/>
          </a:xfrm>
          <a:custGeom>
            <a:avLst/>
            <a:gdLst/>
            <a:ahLst/>
            <a:cxnLst/>
            <a:rect l="l" t="t" r="r" b="b"/>
            <a:pathLst>
              <a:path w="1985179" h="560813">
                <a:moveTo>
                  <a:pt x="1985180" y="0"/>
                </a:moveTo>
                <a:lnTo>
                  <a:pt x="0" y="0"/>
                </a:lnTo>
                <a:lnTo>
                  <a:pt x="0" y="560813"/>
                </a:lnTo>
                <a:lnTo>
                  <a:pt x="1985180" y="560813"/>
                </a:lnTo>
                <a:lnTo>
                  <a:pt x="198518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5" name="Freeform 25">
            <a:extLst>
              <a:ext uri="{FF2B5EF4-FFF2-40B4-BE49-F238E27FC236}">
                <a16:creationId xmlns:a16="http://schemas.microsoft.com/office/drawing/2014/main" id="{8B08B1D8-E69F-DDD4-864A-D03B50F911F9}"/>
              </a:ext>
            </a:extLst>
          </p:cNvPr>
          <p:cNvSpPr/>
          <p:nvPr/>
        </p:nvSpPr>
        <p:spPr>
          <a:xfrm>
            <a:off x="10587605" y="5041782"/>
            <a:ext cx="1567117" cy="428998"/>
          </a:xfrm>
          <a:custGeom>
            <a:avLst/>
            <a:gdLst/>
            <a:ahLst/>
            <a:cxnLst/>
            <a:rect l="l" t="t" r="r" b="b"/>
            <a:pathLst>
              <a:path w="1567117" h="428998">
                <a:moveTo>
                  <a:pt x="0" y="0"/>
                </a:moveTo>
                <a:lnTo>
                  <a:pt x="1567117" y="0"/>
                </a:lnTo>
                <a:lnTo>
                  <a:pt x="1567117" y="428999"/>
                </a:lnTo>
                <a:lnTo>
                  <a:pt x="0" y="4289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7" name="TextBox 27">
            <a:extLst>
              <a:ext uri="{FF2B5EF4-FFF2-40B4-BE49-F238E27FC236}">
                <a16:creationId xmlns:a16="http://schemas.microsoft.com/office/drawing/2014/main" id="{FA0A04C2-A384-B2A9-5902-7B0BAC2974D7}"/>
              </a:ext>
            </a:extLst>
          </p:cNvPr>
          <p:cNvSpPr txBox="1"/>
          <p:nvPr/>
        </p:nvSpPr>
        <p:spPr>
          <a:xfrm>
            <a:off x="1084757" y="1629870"/>
            <a:ext cx="3375304" cy="7674345"/>
          </a:xfrm>
          <a:prstGeom prst="rect">
            <a:avLst/>
          </a:prstGeom>
        </p:spPr>
        <p:txBody>
          <a:bodyPr lIns="0" tIns="0" rIns="0" bIns="0" rtlCol="0" anchor="t">
            <a:spAutoFit/>
          </a:bodyPr>
          <a:lstStyle/>
          <a:p>
            <a:pPr>
              <a:lnSpc>
                <a:spcPts val="6669"/>
              </a:lnSpc>
              <a:spcBef>
                <a:spcPct val="0"/>
              </a:spcBef>
            </a:pPr>
            <a:r>
              <a:rPr lang="en-US" sz="4400" spc="241" dirty="0">
                <a:solidFill>
                  <a:srgbClr val="FFFFFF"/>
                </a:solidFill>
                <a:latin typeface="Cooper Hewitt"/>
              </a:rPr>
              <a:t>How would you manage the situation if someone offered you a vape to try? Let's plan for it!</a:t>
            </a:r>
            <a:endParaRPr lang="en-US" sz="4400" spc="241" dirty="0">
              <a:solidFill>
                <a:srgbClr val="FFFFFF"/>
              </a:solidFill>
              <a:latin typeface="Cooper Hewitt"/>
              <a:ea typeface="Cooper Hewitt"/>
            </a:endParaRPr>
          </a:p>
        </p:txBody>
      </p:sp>
      <p:sp>
        <p:nvSpPr>
          <p:cNvPr id="28" name="Freeform 28">
            <a:extLst>
              <a:ext uri="{FF2B5EF4-FFF2-40B4-BE49-F238E27FC236}">
                <a16:creationId xmlns:a16="http://schemas.microsoft.com/office/drawing/2014/main" id="{978C3061-0F3F-983C-D825-EE6969C659A4}"/>
              </a:ext>
            </a:extLst>
          </p:cNvPr>
          <p:cNvSpPr/>
          <p:nvPr/>
        </p:nvSpPr>
        <p:spPr>
          <a:xfrm rot="-1482789">
            <a:off x="9979414" y="3451084"/>
            <a:ext cx="1567117" cy="428998"/>
          </a:xfrm>
          <a:custGeom>
            <a:avLst/>
            <a:gdLst/>
            <a:ahLst/>
            <a:cxnLst/>
            <a:rect l="l" t="t" r="r" b="b"/>
            <a:pathLst>
              <a:path w="1567117" h="428998">
                <a:moveTo>
                  <a:pt x="0" y="0"/>
                </a:moveTo>
                <a:lnTo>
                  <a:pt x="1567117" y="0"/>
                </a:lnTo>
                <a:lnTo>
                  <a:pt x="1567117" y="428998"/>
                </a:lnTo>
                <a:lnTo>
                  <a:pt x="0" y="4289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9" name="Freeform 29">
            <a:extLst>
              <a:ext uri="{FF2B5EF4-FFF2-40B4-BE49-F238E27FC236}">
                <a16:creationId xmlns:a16="http://schemas.microsoft.com/office/drawing/2014/main" id="{A2AF04B9-D10D-364E-EBFF-FCF0D59D872E}"/>
              </a:ext>
            </a:extLst>
          </p:cNvPr>
          <p:cNvSpPr/>
          <p:nvPr/>
        </p:nvSpPr>
        <p:spPr>
          <a:xfrm rot="963931">
            <a:off x="9883676" y="6515409"/>
            <a:ext cx="1567117" cy="428998"/>
          </a:xfrm>
          <a:custGeom>
            <a:avLst/>
            <a:gdLst/>
            <a:ahLst/>
            <a:cxnLst/>
            <a:rect l="l" t="t" r="r" b="b"/>
            <a:pathLst>
              <a:path w="1567117" h="428998">
                <a:moveTo>
                  <a:pt x="0" y="0"/>
                </a:moveTo>
                <a:lnTo>
                  <a:pt x="1567117" y="0"/>
                </a:lnTo>
                <a:lnTo>
                  <a:pt x="1567117" y="428998"/>
                </a:lnTo>
                <a:lnTo>
                  <a:pt x="0" y="4289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30" name="Freeform 30">
            <a:extLst>
              <a:ext uri="{FF2B5EF4-FFF2-40B4-BE49-F238E27FC236}">
                <a16:creationId xmlns:a16="http://schemas.microsoft.com/office/drawing/2014/main" id="{9D003621-8F87-704F-0DF1-17FF7F3C980C}"/>
              </a:ext>
            </a:extLst>
          </p:cNvPr>
          <p:cNvSpPr/>
          <p:nvPr/>
        </p:nvSpPr>
        <p:spPr>
          <a:xfrm>
            <a:off x="990600" y="258039"/>
            <a:ext cx="2600879" cy="953088"/>
          </a:xfrm>
          <a:custGeom>
            <a:avLst/>
            <a:gdLst/>
            <a:ahLst/>
            <a:cxnLst/>
            <a:rect l="l" t="t" r="r" b="b"/>
            <a:pathLst>
              <a:path w="2600879" h="953088">
                <a:moveTo>
                  <a:pt x="0" y="0"/>
                </a:moveTo>
                <a:lnTo>
                  <a:pt x="2600879" y="0"/>
                </a:lnTo>
                <a:lnTo>
                  <a:pt x="2600879" y="953088"/>
                </a:lnTo>
                <a:lnTo>
                  <a:pt x="0" y="953088"/>
                </a:lnTo>
                <a:lnTo>
                  <a:pt x="0" y="0"/>
                </a:lnTo>
                <a:close/>
              </a:path>
            </a:pathLst>
          </a:custGeom>
          <a:blipFill>
            <a:blip r:embed="rId7"/>
            <a:stretch>
              <a:fillRect/>
            </a:stretch>
          </a:blipFill>
        </p:spPr>
        <p:txBody>
          <a:bodyPr/>
          <a:lstStyle/>
          <a:p>
            <a:endParaRPr lang="en-GB"/>
          </a:p>
        </p:txBody>
      </p:sp>
      <p:sp>
        <p:nvSpPr>
          <p:cNvPr id="26" name="TextBox 10">
            <a:extLst>
              <a:ext uri="{FF2B5EF4-FFF2-40B4-BE49-F238E27FC236}">
                <a16:creationId xmlns:a16="http://schemas.microsoft.com/office/drawing/2014/main" id="{A972D996-C2F5-F48C-05DB-7A0458735564}"/>
              </a:ext>
            </a:extLst>
          </p:cNvPr>
          <p:cNvSpPr txBox="1"/>
          <p:nvPr/>
        </p:nvSpPr>
        <p:spPr>
          <a:xfrm>
            <a:off x="7011504" y="4483621"/>
            <a:ext cx="2846615" cy="1387162"/>
          </a:xfrm>
          <a:prstGeom prst="rect">
            <a:avLst/>
          </a:prstGeom>
        </p:spPr>
        <p:txBody>
          <a:bodyPr lIns="50800" tIns="50800" rIns="50800" bIns="50800" rtlCol="0" anchor="ctr"/>
          <a:lstStyle/>
          <a:p>
            <a:pPr algn="ctr">
              <a:lnSpc>
                <a:spcPts val="2372"/>
              </a:lnSpc>
            </a:pPr>
            <a:r>
              <a:rPr lang="en-US" sz="2800" b="1" spc="16" dirty="0">
                <a:solidFill>
                  <a:srgbClr val="000000"/>
                </a:solidFill>
                <a:latin typeface="Arial Nova"/>
              </a:rPr>
              <a:t>IF</a:t>
            </a:r>
            <a:r>
              <a:rPr lang="en-US" sz="2800" spc="16" dirty="0">
                <a:solidFill>
                  <a:srgbClr val="000000"/>
                </a:solidFill>
                <a:latin typeface="Arial Nova"/>
              </a:rPr>
              <a:t> Callum offers me a vape on the way home, </a:t>
            </a:r>
            <a:r>
              <a:rPr lang="en-US" sz="2800" b="1" spc="16" dirty="0">
                <a:solidFill>
                  <a:srgbClr val="000000"/>
                </a:solidFill>
                <a:latin typeface="Arial Nova"/>
              </a:rPr>
              <a:t>THEN</a:t>
            </a:r>
            <a:r>
              <a:rPr lang="en-US" sz="2800" spc="16" dirty="0">
                <a:solidFill>
                  <a:srgbClr val="000000"/>
                </a:solidFill>
                <a:latin typeface="Arial Nova"/>
              </a:rPr>
              <a:t> I'll say...</a:t>
            </a:r>
          </a:p>
        </p:txBody>
      </p:sp>
    </p:spTree>
    <p:extLst>
      <p:ext uri="{BB962C8B-B14F-4D97-AF65-F5344CB8AC3E}">
        <p14:creationId xmlns:p14="http://schemas.microsoft.com/office/powerpoint/2010/main" val="50035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TextBox 2"/>
          <p:cNvSpPr txBox="1"/>
          <p:nvPr/>
        </p:nvSpPr>
        <p:spPr>
          <a:xfrm>
            <a:off x="1219200" y="2817744"/>
            <a:ext cx="6559375" cy="5253489"/>
          </a:xfrm>
          <a:prstGeom prst="rect">
            <a:avLst/>
          </a:prstGeom>
          <a:solidFill>
            <a:schemeClr val="accent4">
              <a:lumMod val="20000"/>
              <a:lumOff val="80000"/>
            </a:schemeClr>
          </a:solidFill>
        </p:spPr>
        <p:txBody>
          <a:bodyPr lIns="0" tIns="0" rIns="0" bIns="0" rtlCol="0" anchor="t">
            <a:spAutoFit/>
          </a:bodyPr>
          <a:lstStyle/>
          <a:p>
            <a:pPr marL="0" marR="0" lvl="0" indent="0" algn="l" defTabSz="914400" rtl="0" fontAlgn="auto" hangingPunct="1">
              <a:lnSpc>
                <a:spcPct val="150000"/>
              </a:lnSpc>
              <a:spcBef>
                <a:spcPts val="0"/>
              </a:spcBef>
              <a:spcAft>
                <a:spcPts val="400"/>
              </a:spcAft>
              <a:buNone/>
              <a:tabLst/>
              <a:defRPr sz="400" b="0" i="0" u="none" strike="noStrike" kern="0" cap="none" spc="0" baseline="0">
                <a:solidFill>
                  <a:srgbClr val="000000"/>
                </a:solidFill>
                <a:uFillTx/>
              </a:defRPr>
            </a:pPr>
            <a:r>
              <a:rPr lang="en-US" sz="3200" dirty="0">
                <a:solidFill>
                  <a:srgbClr val="652F6C"/>
                </a:solidFill>
                <a:latin typeface="Cooper Hewitt" panose="020B0604020202020204" charset="0"/>
                <a:ea typeface="Cooper Hewitt" panose="020B0604020202020204" charset="0"/>
              </a:rPr>
              <a:t>Healthy Hounslow is a free service to help anyone stop vaping or smoking. </a:t>
            </a:r>
          </a:p>
          <a:p>
            <a:pPr marL="0" marR="0" lvl="0" indent="0" algn="l" defTabSz="914400" rtl="0" fontAlgn="auto" hangingPunct="1">
              <a:lnSpc>
                <a:spcPct val="150000"/>
              </a:lnSpc>
              <a:spcBef>
                <a:spcPts val="0"/>
              </a:spcBef>
              <a:spcAft>
                <a:spcPts val="400"/>
              </a:spcAft>
              <a:buNone/>
              <a:tabLst/>
              <a:defRPr sz="400" b="0" i="0" u="none" strike="noStrike" kern="0" cap="none" spc="0" baseline="0">
                <a:solidFill>
                  <a:srgbClr val="000000"/>
                </a:solidFill>
                <a:uFillTx/>
              </a:defRPr>
            </a:pPr>
            <a:r>
              <a:rPr lang="en-US" sz="3200" dirty="0">
                <a:solidFill>
                  <a:srgbClr val="652F6C"/>
                </a:solidFill>
                <a:latin typeface="Cooper Hewitt" panose="020B0604020202020204" charset="0"/>
                <a:ea typeface="Cooper Hewitt" panose="020B0604020202020204" charset="0"/>
              </a:rPr>
              <a:t>If you need help, speak to your teacher or parent. </a:t>
            </a:r>
          </a:p>
          <a:p>
            <a:pPr marL="0" marR="0" lvl="0" indent="0" algn="l" defTabSz="914400" rtl="0" fontAlgn="auto" hangingPunct="1">
              <a:lnSpc>
                <a:spcPct val="150000"/>
              </a:lnSpc>
              <a:spcBef>
                <a:spcPts val="0"/>
              </a:spcBef>
              <a:spcAft>
                <a:spcPts val="400"/>
              </a:spcAft>
              <a:buNone/>
              <a:tabLst/>
              <a:defRPr sz="400" b="0" i="0" u="none" strike="noStrike" kern="0" cap="none" spc="0" baseline="0">
                <a:solidFill>
                  <a:srgbClr val="000000"/>
                </a:solidFill>
                <a:uFillTx/>
              </a:defRPr>
            </a:pPr>
            <a:r>
              <a:rPr lang="en-US" sz="3200" dirty="0">
                <a:solidFill>
                  <a:srgbClr val="652F6C"/>
                </a:solidFill>
                <a:latin typeface="Cooper Hewitt" panose="020B0604020202020204" charset="0"/>
                <a:ea typeface="Cooper Hewitt" panose="020B0604020202020204" charset="0"/>
              </a:rPr>
              <a:t>Find out more at </a:t>
            </a:r>
            <a:r>
              <a:rPr lang="en-US" sz="3200" dirty="0">
                <a:solidFill>
                  <a:srgbClr val="652F6C"/>
                </a:solidFill>
                <a:latin typeface="Cooper Hewitt" panose="020B0604020202020204" charset="0"/>
                <a:ea typeface="Cooper Hewitt" panose="020B0604020202020204" charset="0"/>
                <a:hlinkClick r:id="rId2">
                  <a:extLst>
                    <a:ext uri="{A12FA001-AC4F-418D-AE19-62706E023703}">
                      <ahyp:hlinkClr xmlns:ahyp="http://schemas.microsoft.com/office/drawing/2018/hyperlinkcolor" val="tx"/>
                    </a:ext>
                  </a:extLst>
                </a:hlinkClick>
              </a:rPr>
              <a:t>https://healthyhounslow.co.uk</a:t>
            </a:r>
            <a:endParaRPr lang="en-US" sz="3200" dirty="0">
              <a:solidFill>
                <a:srgbClr val="652F6C"/>
              </a:solidFill>
              <a:latin typeface="Cooper Hewitt" panose="020B0604020202020204" charset="0"/>
              <a:ea typeface="Cooper Hewitt" panose="020B0604020202020204" charset="0"/>
            </a:endParaRPr>
          </a:p>
          <a:p>
            <a:pPr marL="0" marR="0" lvl="0" indent="0" algn="l" defTabSz="914400" rtl="0" fontAlgn="auto" hangingPunct="1">
              <a:lnSpc>
                <a:spcPct val="150000"/>
              </a:lnSpc>
              <a:spcBef>
                <a:spcPts val="0"/>
              </a:spcBef>
              <a:spcAft>
                <a:spcPts val="400"/>
              </a:spcAft>
              <a:buNone/>
              <a:tabLst/>
              <a:defRPr sz="400" b="0" i="0" u="none" strike="noStrike" kern="0" cap="none" spc="0" baseline="0">
                <a:solidFill>
                  <a:srgbClr val="000000"/>
                </a:solidFill>
                <a:uFillTx/>
              </a:defRPr>
            </a:pPr>
            <a:r>
              <a:rPr lang="en-US" sz="3200" dirty="0">
                <a:solidFill>
                  <a:srgbClr val="652F6C"/>
                </a:solidFill>
                <a:latin typeface="Cooper Hewitt" panose="020B0604020202020204" charset="0"/>
                <a:ea typeface="Cooper Hewitt" panose="020B0604020202020204" charset="0"/>
              </a:rPr>
              <a:t>Or call  0204 559 8200</a:t>
            </a:r>
          </a:p>
        </p:txBody>
      </p:sp>
      <p:grpSp>
        <p:nvGrpSpPr>
          <p:cNvPr id="3" name="Group 3"/>
          <p:cNvGrpSpPr/>
          <p:nvPr/>
        </p:nvGrpSpPr>
        <p:grpSpPr>
          <a:xfrm>
            <a:off x="1066800" y="964628"/>
            <a:ext cx="6559375" cy="1515101"/>
            <a:chOff x="-14036" y="-99059"/>
            <a:chExt cx="1099812" cy="399039"/>
          </a:xfrm>
        </p:grpSpPr>
        <p:sp>
          <p:nvSpPr>
            <p:cNvPr id="4" name="Freeform 4"/>
            <p:cNvSpPr/>
            <p:nvPr/>
          </p:nvSpPr>
          <p:spPr>
            <a:xfrm>
              <a:off x="0" y="0"/>
              <a:ext cx="1085776" cy="227589"/>
            </a:xfrm>
            <a:custGeom>
              <a:avLst/>
              <a:gdLst/>
              <a:ahLst/>
              <a:cxnLst/>
              <a:rect l="l" t="t" r="r" b="b"/>
              <a:pathLst>
                <a:path w="1085776" h="227589">
                  <a:moveTo>
                    <a:pt x="46949" y="0"/>
                  </a:moveTo>
                  <a:lnTo>
                    <a:pt x="1038827" y="0"/>
                  </a:lnTo>
                  <a:cubicBezTo>
                    <a:pt x="1051279" y="0"/>
                    <a:pt x="1063220" y="4946"/>
                    <a:pt x="1072025" y="13751"/>
                  </a:cubicBezTo>
                  <a:cubicBezTo>
                    <a:pt x="1080830" y="22555"/>
                    <a:pt x="1085776" y="34497"/>
                    <a:pt x="1085776" y="46949"/>
                  </a:cubicBezTo>
                  <a:lnTo>
                    <a:pt x="1085776" y="180641"/>
                  </a:lnTo>
                  <a:cubicBezTo>
                    <a:pt x="1085776" y="193092"/>
                    <a:pt x="1080830" y="205034"/>
                    <a:pt x="1072025" y="213838"/>
                  </a:cubicBezTo>
                  <a:cubicBezTo>
                    <a:pt x="1063220" y="222643"/>
                    <a:pt x="1051279" y="227589"/>
                    <a:pt x="1038827" y="227589"/>
                  </a:cubicBezTo>
                  <a:lnTo>
                    <a:pt x="46949" y="227589"/>
                  </a:lnTo>
                  <a:cubicBezTo>
                    <a:pt x="34497" y="227589"/>
                    <a:pt x="22555" y="222643"/>
                    <a:pt x="13751" y="213838"/>
                  </a:cubicBezTo>
                  <a:cubicBezTo>
                    <a:pt x="4946" y="205034"/>
                    <a:pt x="0" y="193092"/>
                    <a:pt x="0" y="180641"/>
                  </a:cubicBezTo>
                  <a:lnTo>
                    <a:pt x="0" y="46949"/>
                  </a:lnTo>
                  <a:cubicBezTo>
                    <a:pt x="0" y="34497"/>
                    <a:pt x="4946" y="22555"/>
                    <a:pt x="13751" y="13751"/>
                  </a:cubicBezTo>
                  <a:cubicBezTo>
                    <a:pt x="22555" y="4946"/>
                    <a:pt x="34497" y="0"/>
                    <a:pt x="46949" y="0"/>
                  </a:cubicBezTo>
                  <a:close/>
                </a:path>
              </a:pathLst>
            </a:custGeom>
            <a:solidFill>
              <a:srgbClr val="652F6C"/>
            </a:solidFill>
            <a:ln cap="rnd">
              <a:noFill/>
              <a:prstDash val="solid"/>
              <a:round/>
            </a:ln>
          </p:spPr>
          <p:txBody>
            <a:bodyPr/>
            <a:lstStyle/>
            <a:p>
              <a:endParaRPr lang="en-GB"/>
            </a:p>
          </p:txBody>
        </p:sp>
        <p:sp>
          <p:nvSpPr>
            <p:cNvPr id="5" name="TextBox 5"/>
            <p:cNvSpPr txBox="1"/>
            <p:nvPr/>
          </p:nvSpPr>
          <p:spPr>
            <a:xfrm>
              <a:off x="-14036" y="-99059"/>
              <a:ext cx="1085776" cy="399039"/>
            </a:xfrm>
            <a:prstGeom prst="rect">
              <a:avLst/>
            </a:prstGeom>
          </p:spPr>
          <p:txBody>
            <a:bodyPr lIns="50800" tIns="50800" rIns="50800" bIns="50800" rtlCol="0" anchor="ctr"/>
            <a:lstStyle/>
            <a:p>
              <a:pPr marL="0" lvl="0" indent="0" algn="ctr">
                <a:lnSpc>
                  <a:spcPts val="5534"/>
                </a:lnSpc>
                <a:spcBef>
                  <a:spcPct val="0"/>
                </a:spcBef>
              </a:pPr>
              <a:r>
                <a:rPr lang="en-US" sz="4000" dirty="0">
                  <a:solidFill>
                    <a:schemeClr val="bg1"/>
                  </a:solidFill>
                  <a:latin typeface="Cooper Hewitt" panose="020B0604020202020204" charset="0"/>
                  <a:ea typeface="Cooper Hewitt" panose="020B0604020202020204" charset="0"/>
                </a:rPr>
                <a:t>Healthy Hounslow</a:t>
              </a:r>
            </a:p>
          </p:txBody>
        </p:sp>
      </p:grpSp>
      <p:sp>
        <p:nvSpPr>
          <p:cNvPr id="7" name="Freeform 7"/>
          <p:cNvSpPr/>
          <p:nvPr/>
        </p:nvSpPr>
        <p:spPr>
          <a:xfrm>
            <a:off x="1429703" y="8781136"/>
            <a:ext cx="2611344" cy="954328"/>
          </a:xfrm>
          <a:custGeom>
            <a:avLst/>
            <a:gdLst/>
            <a:ahLst/>
            <a:cxnLst/>
            <a:rect l="l" t="t" r="r" b="b"/>
            <a:pathLst>
              <a:path w="2611344" h="954328">
                <a:moveTo>
                  <a:pt x="0" y="0"/>
                </a:moveTo>
                <a:lnTo>
                  <a:pt x="2611344" y="0"/>
                </a:lnTo>
                <a:lnTo>
                  <a:pt x="2611344" y="954328"/>
                </a:lnTo>
                <a:lnTo>
                  <a:pt x="0" y="9543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Freeform 8"/>
          <p:cNvSpPr/>
          <p:nvPr/>
        </p:nvSpPr>
        <p:spPr>
          <a:xfrm rot="4857478">
            <a:off x="14295188" y="1027130"/>
            <a:ext cx="1089333" cy="1089333"/>
          </a:xfrm>
          <a:custGeom>
            <a:avLst/>
            <a:gdLst/>
            <a:ahLst/>
            <a:cxnLst/>
            <a:rect l="l" t="t" r="r" b="b"/>
            <a:pathLst>
              <a:path w="1089333" h="1089333">
                <a:moveTo>
                  <a:pt x="0" y="0"/>
                </a:moveTo>
                <a:lnTo>
                  <a:pt x="1089333" y="0"/>
                </a:lnTo>
                <a:lnTo>
                  <a:pt x="1089333" y="1089333"/>
                </a:lnTo>
                <a:lnTo>
                  <a:pt x="0" y="10893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pic>
        <p:nvPicPr>
          <p:cNvPr id="10" name="Picture 8" descr="A poster with text and pictures of vaping devices&#10;&#10;Description automatically generated">
            <a:extLst>
              <a:ext uri="{FF2B5EF4-FFF2-40B4-BE49-F238E27FC236}">
                <a16:creationId xmlns:a16="http://schemas.microsoft.com/office/drawing/2014/main" id="{6F19115D-5CEC-E8B7-2A30-DE434C33E234}"/>
              </a:ext>
            </a:extLst>
          </p:cNvPr>
          <p:cNvPicPr>
            <a:picLocks noChangeAspect="1"/>
          </p:cNvPicPr>
          <p:nvPr/>
        </p:nvPicPr>
        <p:blipFill>
          <a:blip r:embed="rId7"/>
          <a:stretch>
            <a:fillRect/>
          </a:stretch>
        </p:blipFill>
        <p:spPr>
          <a:xfrm>
            <a:off x="10210800" y="415297"/>
            <a:ext cx="7611313" cy="9456406"/>
          </a:xfrm>
          <a:prstGeom prst="rect">
            <a:avLst/>
          </a:prstGeom>
          <a:ln w="127000" cap="sq">
            <a:solidFill>
              <a:srgbClr val="652F6C"/>
            </a:solidFill>
            <a:miter lim="800000"/>
          </a:ln>
          <a:effectLst>
            <a:outerShdw blurRad="57150" dist="50800" dir="2700000" algn="tl" rotWithShape="0">
              <a:srgbClr val="000000">
                <a:alpha val="4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12258345" y="-6281175"/>
            <a:ext cx="6029655" cy="12059310"/>
          </a:xfrm>
          <a:custGeom>
            <a:avLst/>
            <a:gdLst/>
            <a:ahLst/>
            <a:cxnLst/>
            <a:rect l="l" t="t" r="r" b="b"/>
            <a:pathLst>
              <a:path w="6029655" h="12059310">
                <a:moveTo>
                  <a:pt x="0" y="12059310"/>
                </a:moveTo>
                <a:lnTo>
                  <a:pt x="6029655" y="12059310"/>
                </a:lnTo>
                <a:lnTo>
                  <a:pt x="6029655" y="0"/>
                </a:lnTo>
                <a:lnTo>
                  <a:pt x="0" y="0"/>
                </a:lnTo>
                <a:lnTo>
                  <a:pt x="0" y="1205931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p:cNvSpPr/>
          <p:nvPr/>
        </p:nvSpPr>
        <p:spPr>
          <a:xfrm>
            <a:off x="-3062443" y="7598882"/>
            <a:ext cx="5376236" cy="5376236"/>
          </a:xfrm>
          <a:custGeom>
            <a:avLst/>
            <a:gdLst/>
            <a:ahLst/>
            <a:cxnLst/>
            <a:rect l="l" t="t" r="r" b="b"/>
            <a:pathLst>
              <a:path w="5376236" h="5376236">
                <a:moveTo>
                  <a:pt x="0" y="0"/>
                </a:moveTo>
                <a:lnTo>
                  <a:pt x="5376236" y="0"/>
                </a:lnTo>
                <a:lnTo>
                  <a:pt x="5376236" y="5376236"/>
                </a:lnTo>
                <a:lnTo>
                  <a:pt x="0" y="53762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4" name="TextBox 4"/>
          <p:cNvSpPr txBox="1"/>
          <p:nvPr/>
        </p:nvSpPr>
        <p:spPr>
          <a:xfrm>
            <a:off x="3132866" y="2180883"/>
            <a:ext cx="7322997" cy="1196738"/>
          </a:xfrm>
          <a:prstGeom prst="rect">
            <a:avLst/>
          </a:prstGeom>
        </p:spPr>
        <p:txBody>
          <a:bodyPr lIns="0" tIns="0" rIns="0" bIns="0" rtlCol="0" anchor="t">
            <a:spAutoFit/>
          </a:bodyPr>
          <a:lstStyle/>
          <a:p>
            <a:pPr algn="l">
              <a:lnSpc>
                <a:spcPts val="9220"/>
              </a:lnSpc>
            </a:pPr>
            <a:r>
              <a:rPr lang="en-US" sz="8781" spc="184" dirty="0">
                <a:solidFill>
                  <a:srgbClr val="000000"/>
                </a:solidFill>
                <a:latin typeface="Cooper Hewitt"/>
              </a:rPr>
              <a:t>Activity</a:t>
            </a:r>
          </a:p>
        </p:txBody>
      </p:sp>
      <p:sp>
        <p:nvSpPr>
          <p:cNvPr id="7" name="Freeform 7"/>
          <p:cNvSpPr/>
          <p:nvPr/>
        </p:nvSpPr>
        <p:spPr>
          <a:xfrm>
            <a:off x="15273173" y="6154372"/>
            <a:ext cx="4583426" cy="5267537"/>
          </a:xfrm>
          <a:custGeom>
            <a:avLst/>
            <a:gdLst/>
            <a:ahLst/>
            <a:cxnLst/>
            <a:rect l="l" t="t" r="r" b="b"/>
            <a:pathLst>
              <a:path w="4583426" h="5267537">
                <a:moveTo>
                  <a:pt x="0" y="0"/>
                </a:moveTo>
                <a:lnTo>
                  <a:pt x="4583425" y="0"/>
                </a:lnTo>
                <a:lnTo>
                  <a:pt x="4583425" y="5267537"/>
                </a:lnTo>
                <a:lnTo>
                  <a:pt x="0" y="5267537"/>
                </a:lnTo>
                <a:lnTo>
                  <a:pt x="0" y="0"/>
                </a:lnTo>
                <a:close/>
              </a:path>
            </a:pathLst>
          </a:custGeom>
          <a:blipFill>
            <a:blip r:embed="rId7">
              <a:alphaModFix amt="10999"/>
              <a:extLst>
                <a:ext uri="{96DAC541-7B7A-43D3-8B79-37D633B846F1}">
                  <asvg:svgBlip xmlns:asvg="http://schemas.microsoft.com/office/drawing/2016/SVG/main" r:embed="rId8"/>
                </a:ext>
              </a:extLst>
            </a:blip>
            <a:stretch>
              <a:fillRect l="-407296" b="-61316"/>
            </a:stretch>
          </a:blipFill>
        </p:spPr>
        <p:txBody>
          <a:bodyPr/>
          <a:lstStyle/>
          <a:p>
            <a:endParaRPr lang="en-GB"/>
          </a:p>
        </p:txBody>
      </p:sp>
      <p:sp>
        <p:nvSpPr>
          <p:cNvPr id="10" name="TextBox 10"/>
          <p:cNvSpPr txBox="1"/>
          <p:nvPr/>
        </p:nvSpPr>
        <p:spPr>
          <a:xfrm>
            <a:off x="2437790" y="4307712"/>
            <a:ext cx="9820555" cy="3693319"/>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GB" sz="4000" dirty="0">
                <a:latin typeface="Cooper Hewitt" panose="020B0604020202020204" charset="0"/>
                <a:ea typeface="Cooper Hewitt" panose="020B0604020202020204" charset="0"/>
              </a:rPr>
              <a:t>Design a poster aimed at children your age to give them information about vaping.</a:t>
            </a:r>
          </a:p>
          <a:p>
            <a:pPr marL="571500" indent="-571500">
              <a:buFont typeface="Arial" panose="020B0604020202020204" pitchFamily="34" charset="0"/>
              <a:buChar char="•"/>
            </a:pPr>
            <a:r>
              <a:rPr lang="en-GB" sz="4000" dirty="0">
                <a:latin typeface="Cooper Hewitt" panose="020B0604020202020204" charset="0"/>
                <a:ea typeface="Cooper Hewitt" panose="020B0604020202020204" charset="0"/>
              </a:rPr>
              <a:t>What messages should the poster contain? </a:t>
            </a:r>
          </a:p>
          <a:p>
            <a:pPr marL="571500" indent="-571500">
              <a:buFont typeface="Arial" panose="020B0604020202020204" pitchFamily="34" charset="0"/>
              <a:buChar char="•"/>
            </a:pPr>
            <a:r>
              <a:rPr lang="en-GB" sz="4000" dirty="0">
                <a:latin typeface="Cooper Hewitt" panose="020B0604020202020204" charset="0"/>
                <a:ea typeface="Cooper Hewitt" panose="020B0604020202020204" charset="0"/>
              </a:rPr>
              <a:t>How children and young people can get help if they want to stop vaping. </a:t>
            </a:r>
          </a:p>
        </p:txBody>
      </p:sp>
      <p:sp>
        <p:nvSpPr>
          <p:cNvPr id="16" name="Freeform 16"/>
          <p:cNvSpPr/>
          <p:nvPr/>
        </p:nvSpPr>
        <p:spPr>
          <a:xfrm>
            <a:off x="14878204" y="552156"/>
            <a:ext cx="2600879" cy="953088"/>
          </a:xfrm>
          <a:custGeom>
            <a:avLst/>
            <a:gdLst/>
            <a:ahLst/>
            <a:cxnLst/>
            <a:rect l="l" t="t" r="r" b="b"/>
            <a:pathLst>
              <a:path w="2600879" h="953088">
                <a:moveTo>
                  <a:pt x="0" y="0"/>
                </a:moveTo>
                <a:lnTo>
                  <a:pt x="2600879" y="0"/>
                </a:lnTo>
                <a:lnTo>
                  <a:pt x="2600879" y="953088"/>
                </a:lnTo>
                <a:lnTo>
                  <a:pt x="0" y="953088"/>
                </a:lnTo>
                <a:lnTo>
                  <a:pt x="0" y="0"/>
                </a:lnTo>
                <a:close/>
              </a:path>
            </a:pathLst>
          </a:custGeom>
          <a:blipFill>
            <a:blip r:embed="rId9"/>
            <a:stretch>
              <a:fillRect/>
            </a:stretch>
          </a:blipFill>
        </p:spPr>
        <p:txBody>
          <a:bodyPr/>
          <a:lstStyle/>
          <a:p>
            <a:endParaRPr lang="en-GB"/>
          </a:p>
        </p:txBody>
      </p:sp>
      <p:sp>
        <p:nvSpPr>
          <p:cNvPr id="17" name="TextBox 17"/>
          <p:cNvSpPr txBox="1"/>
          <p:nvPr/>
        </p:nvSpPr>
        <p:spPr>
          <a:xfrm>
            <a:off x="14027780" y="9148724"/>
            <a:ext cx="3868312" cy="586740"/>
          </a:xfrm>
          <a:prstGeom prst="rect">
            <a:avLst/>
          </a:prstGeom>
        </p:spPr>
        <p:txBody>
          <a:bodyPr lIns="0" tIns="0" rIns="0" bIns="0" rtlCol="0" anchor="t">
            <a:spAutoFit/>
          </a:bodyPr>
          <a:lstStyle/>
          <a:p>
            <a:pPr algn="l">
              <a:lnSpc>
                <a:spcPts val="5250"/>
              </a:lnSpc>
            </a:pPr>
            <a:r>
              <a:rPr lang="en-US" sz="2100" spc="3">
                <a:solidFill>
                  <a:srgbClr val="000000"/>
                </a:solidFill>
                <a:latin typeface="Arial Nova"/>
              </a:rPr>
              <a:t>www.healthyhounslow.co.uk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4452967" y="-4568146"/>
            <a:ext cx="16900730" cy="19423292"/>
          </a:xfrm>
          <a:custGeom>
            <a:avLst/>
            <a:gdLst/>
            <a:ahLst/>
            <a:cxnLst/>
            <a:rect l="l" t="t" r="r" b="b"/>
            <a:pathLst>
              <a:path w="16900730" h="19423292">
                <a:moveTo>
                  <a:pt x="0" y="0"/>
                </a:moveTo>
                <a:lnTo>
                  <a:pt x="16900730" y="0"/>
                </a:lnTo>
                <a:lnTo>
                  <a:pt x="16900730" y="19423292"/>
                </a:lnTo>
                <a:lnTo>
                  <a:pt x="0" y="19423292"/>
                </a:lnTo>
                <a:lnTo>
                  <a:pt x="0" y="0"/>
                </a:lnTo>
                <a:close/>
              </a:path>
            </a:pathLst>
          </a:custGeom>
          <a:blipFill>
            <a:blip r:embed="rId3">
              <a:alphaModFix amt="8999"/>
              <a:extLst>
                <a:ext uri="{96DAC541-7B7A-43D3-8B79-37D633B846F1}">
                  <asvg:svgBlip xmlns:asvg="http://schemas.microsoft.com/office/drawing/2016/SVG/main" r:embed="rId4"/>
                </a:ext>
              </a:extLst>
            </a:blip>
            <a:stretch>
              <a:fillRect l="-407296" b="-61316"/>
            </a:stretch>
          </a:blipFill>
        </p:spPr>
        <p:txBody>
          <a:bodyPr/>
          <a:lstStyle/>
          <a:p>
            <a:endParaRPr lang="en-GB" dirty="0"/>
          </a:p>
        </p:txBody>
      </p:sp>
      <p:sp>
        <p:nvSpPr>
          <p:cNvPr id="19" name="Rectangle: Rounded Corners 18">
            <a:extLst>
              <a:ext uri="{FF2B5EF4-FFF2-40B4-BE49-F238E27FC236}">
                <a16:creationId xmlns:a16="http://schemas.microsoft.com/office/drawing/2014/main" id="{F364AA56-98D1-265A-4959-921231538587}"/>
              </a:ext>
            </a:extLst>
          </p:cNvPr>
          <p:cNvSpPr/>
          <p:nvPr/>
        </p:nvSpPr>
        <p:spPr>
          <a:xfrm>
            <a:off x="5322022" y="8949426"/>
            <a:ext cx="9829800" cy="1065883"/>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5">
            <a:extLst>
              <a:ext uri="{FF2B5EF4-FFF2-40B4-BE49-F238E27FC236}">
                <a16:creationId xmlns:a16="http://schemas.microsoft.com/office/drawing/2014/main" id="{088C1AC5-C084-A58D-5CF3-A8AF00BFD0F1}"/>
              </a:ext>
            </a:extLst>
          </p:cNvPr>
          <p:cNvSpPr/>
          <p:nvPr/>
        </p:nvSpPr>
        <p:spPr>
          <a:xfrm>
            <a:off x="6662534" y="4527350"/>
            <a:ext cx="5340992" cy="5245342"/>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lumMod val="40000"/>
              <a:lumOff val="60000"/>
            </a:schemeClr>
          </a:solidFill>
          <a:ln cap="sq">
            <a:noFill/>
            <a:prstDash val="solid"/>
            <a:miter/>
          </a:ln>
        </p:spPr>
        <p:txBody>
          <a:bodyPr/>
          <a:lstStyle/>
          <a:p>
            <a:endParaRPr lang="en-GB" dirty="0"/>
          </a:p>
        </p:txBody>
      </p:sp>
      <p:sp>
        <p:nvSpPr>
          <p:cNvPr id="16" name="Freeform 5">
            <a:extLst>
              <a:ext uri="{FF2B5EF4-FFF2-40B4-BE49-F238E27FC236}">
                <a16:creationId xmlns:a16="http://schemas.microsoft.com/office/drawing/2014/main" id="{F880477A-19FD-A1AF-D129-C8575F221EFA}"/>
              </a:ext>
            </a:extLst>
          </p:cNvPr>
          <p:cNvSpPr/>
          <p:nvPr/>
        </p:nvSpPr>
        <p:spPr>
          <a:xfrm>
            <a:off x="4216139" y="3332998"/>
            <a:ext cx="3530498" cy="3429603"/>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lumMod val="40000"/>
              <a:lumOff val="60000"/>
            </a:schemeClr>
          </a:solidFill>
          <a:ln cap="sq">
            <a:noFill/>
            <a:prstDash val="solid"/>
            <a:miter/>
          </a:ln>
        </p:spPr>
        <p:txBody>
          <a:bodyPr/>
          <a:lstStyle/>
          <a:p>
            <a:endParaRPr lang="en-GB" dirty="0"/>
          </a:p>
        </p:txBody>
      </p:sp>
      <p:sp>
        <p:nvSpPr>
          <p:cNvPr id="14" name="Freeform 5">
            <a:extLst>
              <a:ext uri="{FF2B5EF4-FFF2-40B4-BE49-F238E27FC236}">
                <a16:creationId xmlns:a16="http://schemas.microsoft.com/office/drawing/2014/main" id="{2941D4D3-AF9E-5C86-3FFF-C5CB984FBF17}"/>
              </a:ext>
            </a:extLst>
          </p:cNvPr>
          <p:cNvSpPr/>
          <p:nvPr/>
        </p:nvSpPr>
        <p:spPr>
          <a:xfrm>
            <a:off x="-454861" y="3288745"/>
            <a:ext cx="4907828" cy="4773717"/>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lumMod val="40000"/>
              <a:lumOff val="60000"/>
            </a:schemeClr>
          </a:solidFill>
          <a:ln cap="sq">
            <a:noFill/>
            <a:prstDash val="solid"/>
            <a:miter/>
          </a:ln>
        </p:spPr>
        <p:txBody>
          <a:bodyPr/>
          <a:lstStyle/>
          <a:p>
            <a:endParaRPr lang="en-GB" dirty="0"/>
          </a:p>
        </p:txBody>
      </p:sp>
      <p:sp>
        <p:nvSpPr>
          <p:cNvPr id="2" name="Freeform 2"/>
          <p:cNvSpPr/>
          <p:nvPr/>
        </p:nvSpPr>
        <p:spPr>
          <a:xfrm rot="1095156">
            <a:off x="-4098793" y="-4550300"/>
            <a:ext cx="7891968" cy="7891968"/>
          </a:xfrm>
          <a:custGeom>
            <a:avLst/>
            <a:gdLst/>
            <a:ahLst/>
            <a:cxnLst/>
            <a:rect l="l" t="t" r="r" b="b"/>
            <a:pathLst>
              <a:path w="7891968" h="7891968">
                <a:moveTo>
                  <a:pt x="0" y="0"/>
                </a:moveTo>
                <a:lnTo>
                  <a:pt x="7891967" y="0"/>
                </a:lnTo>
                <a:lnTo>
                  <a:pt x="7891967" y="7891967"/>
                </a:lnTo>
                <a:lnTo>
                  <a:pt x="0" y="78919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4" name="Group 4"/>
          <p:cNvGrpSpPr/>
          <p:nvPr/>
        </p:nvGrpSpPr>
        <p:grpSpPr>
          <a:xfrm>
            <a:off x="1752881" y="9161550"/>
            <a:ext cx="2625834" cy="2625834"/>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52F6C"/>
            </a:solidFill>
            <a:ln cap="sq">
              <a:noFill/>
              <a:prstDash val="solid"/>
              <a:miter/>
            </a:ln>
          </p:spPr>
          <p:txBody>
            <a:bodyPr/>
            <a:lstStyle/>
            <a:p>
              <a:endParaRPr lang="en-GB"/>
            </a:p>
          </p:txBody>
        </p:sp>
        <p:sp>
          <p:nvSpPr>
            <p:cNvPr id="6" name="TextBox 6"/>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sp>
        <p:nvSpPr>
          <p:cNvPr id="7" name="TextBox 7"/>
          <p:cNvSpPr txBox="1"/>
          <p:nvPr/>
        </p:nvSpPr>
        <p:spPr>
          <a:xfrm>
            <a:off x="4419881" y="571500"/>
            <a:ext cx="13868119" cy="2972224"/>
          </a:xfrm>
          <a:prstGeom prst="rect">
            <a:avLst/>
          </a:prstGeom>
        </p:spPr>
        <p:txBody>
          <a:bodyPr wrap="square" lIns="0" tIns="0" rIns="0" bIns="0" rtlCol="0" anchor="t">
            <a:spAutoFit/>
          </a:bodyPr>
          <a:lstStyle/>
          <a:p>
            <a:pPr>
              <a:lnSpc>
                <a:spcPts val="11891"/>
              </a:lnSpc>
              <a:spcBef>
                <a:spcPct val="0"/>
              </a:spcBef>
            </a:pPr>
            <a:r>
              <a:rPr lang="en-US" sz="8494" spc="84" dirty="0">
                <a:solidFill>
                  <a:srgbClr val="000000"/>
                </a:solidFill>
                <a:latin typeface="Cooper Hewitt"/>
              </a:rPr>
              <a:t>Does anyone know what a vape is?</a:t>
            </a:r>
          </a:p>
        </p:txBody>
      </p:sp>
      <p:sp>
        <p:nvSpPr>
          <p:cNvPr id="8" name="TextBox 7">
            <a:extLst>
              <a:ext uri="{FF2B5EF4-FFF2-40B4-BE49-F238E27FC236}">
                <a16:creationId xmlns:a16="http://schemas.microsoft.com/office/drawing/2014/main" id="{97D27F67-45E4-DAC4-02FD-C725B81E9778}"/>
              </a:ext>
            </a:extLst>
          </p:cNvPr>
          <p:cNvSpPr txBox="1"/>
          <p:nvPr/>
        </p:nvSpPr>
        <p:spPr>
          <a:xfrm>
            <a:off x="5804696" y="9020703"/>
            <a:ext cx="9233397" cy="923330"/>
          </a:xfrm>
          <a:prstGeom prst="rect">
            <a:avLst/>
          </a:prstGeom>
          <a:noFill/>
        </p:spPr>
        <p:txBody>
          <a:bodyPr wrap="square" rtlCol="0">
            <a:spAutoFit/>
          </a:bodyPr>
          <a:lstStyle/>
          <a:p>
            <a:r>
              <a:rPr lang="en-GB" sz="5400" b="1" dirty="0">
                <a:solidFill>
                  <a:srgbClr val="652F6C"/>
                </a:solidFill>
                <a:latin typeface="Cooper Hewitt" panose="020B0604020202020204" charset="0"/>
                <a:ea typeface="Cooper Hewitt" panose="020B0604020202020204" charset="0"/>
              </a:rPr>
              <a:t>If you don’t smoke, don’t vape.  </a:t>
            </a:r>
          </a:p>
        </p:txBody>
      </p:sp>
      <p:sp>
        <p:nvSpPr>
          <p:cNvPr id="9" name="TextBox 8">
            <a:extLst>
              <a:ext uri="{FF2B5EF4-FFF2-40B4-BE49-F238E27FC236}">
                <a16:creationId xmlns:a16="http://schemas.microsoft.com/office/drawing/2014/main" id="{E1A10719-5CFB-859A-D2DA-8A447212EAEE}"/>
              </a:ext>
            </a:extLst>
          </p:cNvPr>
          <p:cNvSpPr txBox="1"/>
          <p:nvPr/>
        </p:nvSpPr>
        <p:spPr>
          <a:xfrm>
            <a:off x="298722" y="4213454"/>
            <a:ext cx="4126480" cy="3323987"/>
          </a:xfrm>
          <a:prstGeom prst="rect">
            <a:avLst/>
          </a:prstGeom>
          <a:noFill/>
        </p:spPr>
        <p:txBody>
          <a:bodyPr wrap="square" rtlCol="0">
            <a:spAutoFit/>
          </a:bodyPr>
          <a:lstStyle/>
          <a:p>
            <a:r>
              <a:rPr lang="en-GB" sz="2400" dirty="0">
                <a:latin typeface="Cooper Hewitt" panose="020B0604020202020204" charset="0"/>
                <a:ea typeface="Cooper Hewitt" panose="020B0604020202020204" charset="0"/>
              </a:rPr>
              <a:t>E-cigarettes, or vaping products, can be used to deliver nicotine, flavourings, chemicals, and other substances. They are known by many different names and come in many shapes, sizes, and device types.</a:t>
            </a:r>
          </a:p>
          <a:p>
            <a:endParaRPr lang="en-GB" dirty="0"/>
          </a:p>
        </p:txBody>
      </p:sp>
      <p:sp>
        <p:nvSpPr>
          <p:cNvPr id="10" name="TextBox 9">
            <a:extLst>
              <a:ext uri="{FF2B5EF4-FFF2-40B4-BE49-F238E27FC236}">
                <a16:creationId xmlns:a16="http://schemas.microsoft.com/office/drawing/2014/main" id="{32184DCF-814B-2DC3-DCCD-573AF82C5991}"/>
              </a:ext>
            </a:extLst>
          </p:cNvPr>
          <p:cNvSpPr txBox="1"/>
          <p:nvPr/>
        </p:nvSpPr>
        <p:spPr>
          <a:xfrm>
            <a:off x="4962959" y="4139850"/>
            <a:ext cx="2746825" cy="2215991"/>
          </a:xfrm>
          <a:prstGeom prst="rect">
            <a:avLst/>
          </a:prstGeom>
          <a:noFill/>
        </p:spPr>
        <p:txBody>
          <a:bodyPr wrap="square" rtlCol="0">
            <a:spAutoFit/>
          </a:bodyPr>
          <a:lstStyle/>
          <a:p>
            <a:r>
              <a:rPr lang="en-GB" sz="2400" dirty="0">
                <a:latin typeface="Cooper Hewitt" panose="020B0604020202020204" charset="0"/>
                <a:ea typeface="Cooper Hewitt" panose="020B0604020202020204" charset="0"/>
              </a:rPr>
              <a:t>Vapes were first made to help people give up smoking cigarettes.</a:t>
            </a:r>
          </a:p>
          <a:p>
            <a:endParaRPr lang="en-GB" dirty="0"/>
          </a:p>
        </p:txBody>
      </p:sp>
      <p:sp>
        <p:nvSpPr>
          <p:cNvPr id="11" name="TextBox 10">
            <a:extLst>
              <a:ext uri="{FF2B5EF4-FFF2-40B4-BE49-F238E27FC236}">
                <a16:creationId xmlns:a16="http://schemas.microsoft.com/office/drawing/2014/main" id="{2FBC6097-152B-D098-8F6A-34C2E3B58B06}"/>
              </a:ext>
            </a:extLst>
          </p:cNvPr>
          <p:cNvSpPr txBox="1"/>
          <p:nvPr/>
        </p:nvSpPr>
        <p:spPr>
          <a:xfrm>
            <a:off x="7582755" y="5197066"/>
            <a:ext cx="3886059" cy="4062651"/>
          </a:xfrm>
          <a:prstGeom prst="rect">
            <a:avLst/>
          </a:prstGeom>
          <a:noFill/>
        </p:spPr>
        <p:txBody>
          <a:bodyPr wrap="square" rtlCol="0">
            <a:spAutoFit/>
          </a:bodyPr>
          <a:lstStyle/>
          <a:p>
            <a:r>
              <a:rPr lang="en-GB" sz="2400" dirty="0">
                <a:latin typeface="Cooper Hewitt" panose="020B0604020202020204" charset="0"/>
                <a:ea typeface="Cooper Hewitt" panose="020B0604020202020204" charset="0"/>
              </a:rPr>
              <a:t>Vapes don’t contain some of the very harmful chemicals that cigarettes do BUT they still contain many chemicals, and nicotine – this is a chemical which you can get addicted to and want more of. Cigarettes also contain nicotine.</a:t>
            </a:r>
          </a:p>
          <a:p>
            <a:endParaRPr lang="en-GB" dirty="0"/>
          </a:p>
        </p:txBody>
      </p:sp>
      <p:sp>
        <p:nvSpPr>
          <p:cNvPr id="18" name="Freeform 5">
            <a:extLst>
              <a:ext uri="{FF2B5EF4-FFF2-40B4-BE49-F238E27FC236}">
                <a16:creationId xmlns:a16="http://schemas.microsoft.com/office/drawing/2014/main" id="{735D2378-C0FD-A12A-F3BD-329E214E77F3}"/>
              </a:ext>
            </a:extLst>
          </p:cNvPr>
          <p:cNvSpPr/>
          <p:nvPr/>
        </p:nvSpPr>
        <p:spPr>
          <a:xfrm>
            <a:off x="14612150" y="5494909"/>
            <a:ext cx="3530498" cy="3429603"/>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lumMod val="40000"/>
              <a:lumOff val="60000"/>
            </a:schemeClr>
          </a:solidFill>
          <a:ln cap="sq">
            <a:noFill/>
            <a:prstDash val="solid"/>
            <a:miter/>
          </a:ln>
        </p:spPr>
        <p:txBody>
          <a:bodyPr/>
          <a:lstStyle/>
          <a:p>
            <a:endParaRPr lang="en-GB" dirty="0"/>
          </a:p>
        </p:txBody>
      </p:sp>
      <p:sp>
        <p:nvSpPr>
          <p:cNvPr id="12" name="TextBox 11">
            <a:extLst>
              <a:ext uri="{FF2B5EF4-FFF2-40B4-BE49-F238E27FC236}">
                <a16:creationId xmlns:a16="http://schemas.microsoft.com/office/drawing/2014/main" id="{6EF06F8F-548F-A146-0CF9-22EED75EAC35}"/>
              </a:ext>
            </a:extLst>
          </p:cNvPr>
          <p:cNvSpPr txBox="1"/>
          <p:nvPr/>
        </p:nvSpPr>
        <p:spPr>
          <a:xfrm>
            <a:off x="15038093" y="6188954"/>
            <a:ext cx="3104555" cy="2215991"/>
          </a:xfrm>
          <a:prstGeom prst="rect">
            <a:avLst/>
          </a:prstGeom>
          <a:noFill/>
        </p:spPr>
        <p:txBody>
          <a:bodyPr wrap="square" rtlCol="0">
            <a:spAutoFit/>
          </a:bodyPr>
          <a:lstStyle/>
          <a:p>
            <a:r>
              <a:rPr lang="en-GB" sz="2400" dirty="0">
                <a:latin typeface="Cooper Hewitt" panose="020B0604020202020204" charset="0"/>
                <a:ea typeface="Cooper Hewitt" panose="020B0604020202020204" charset="0"/>
              </a:rPr>
              <a:t>So, they are good to help people give up smoking but are not good for anyone who never smoked. </a:t>
            </a:r>
          </a:p>
          <a:p>
            <a:endParaRPr lang="en-GB" dirty="0"/>
          </a:p>
        </p:txBody>
      </p:sp>
      <p:sp>
        <p:nvSpPr>
          <p:cNvPr id="20" name="Freeform 19">
            <a:extLst>
              <a:ext uri="{FF2B5EF4-FFF2-40B4-BE49-F238E27FC236}">
                <a16:creationId xmlns:a16="http://schemas.microsoft.com/office/drawing/2014/main" id="{E6737ACF-C1C7-143D-9FB6-94CF1DCC998A}"/>
              </a:ext>
            </a:extLst>
          </p:cNvPr>
          <p:cNvSpPr/>
          <p:nvPr/>
        </p:nvSpPr>
        <p:spPr>
          <a:xfrm>
            <a:off x="15513912" y="9060981"/>
            <a:ext cx="2611344" cy="954328"/>
          </a:xfrm>
          <a:custGeom>
            <a:avLst/>
            <a:gdLst/>
            <a:ahLst/>
            <a:cxnLst/>
            <a:rect l="l" t="t" r="r" b="b"/>
            <a:pathLst>
              <a:path w="2611344" h="954328">
                <a:moveTo>
                  <a:pt x="0" y="0"/>
                </a:moveTo>
                <a:lnTo>
                  <a:pt x="2611344" y="0"/>
                </a:lnTo>
                <a:lnTo>
                  <a:pt x="2611344" y="954328"/>
                </a:lnTo>
                <a:lnTo>
                  <a:pt x="0" y="95432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3" name="Freeform 5">
            <a:extLst>
              <a:ext uri="{FF2B5EF4-FFF2-40B4-BE49-F238E27FC236}">
                <a16:creationId xmlns:a16="http://schemas.microsoft.com/office/drawing/2014/main" id="{F3A43F94-FE0C-83F8-F9D4-347D222064D7}"/>
              </a:ext>
            </a:extLst>
          </p:cNvPr>
          <p:cNvSpPr/>
          <p:nvPr/>
        </p:nvSpPr>
        <p:spPr>
          <a:xfrm>
            <a:off x="11565334" y="2450960"/>
            <a:ext cx="4420771" cy="426538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lumMod val="40000"/>
              <a:lumOff val="60000"/>
            </a:schemeClr>
          </a:solidFill>
          <a:ln cap="sq">
            <a:noFill/>
            <a:prstDash val="solid"/>
            <a:miter/>
          </a:ln>
        </p:spPr>
        <p:txBody>
          <a:bodyPr/>
          <a:lstStyle/>
          <a:p>
            <a:endParaRPr lang="en-GB" dirty="0"/>
          </a:p>
        </p:txBody>
      </p:sp>
      <p:sp>
        <p:nvSpPr>
          <p:cNvPr id="15" name="TextBox 14">
            <a:extLst>
              <a:ext uri="{FF2B5EF4-FFF2-40B4-BE49-F238E27FC236}">
                <a16:creationId xmlns:a16="http://schemas.microsoft.com/office/drawing/2014/main" id="{045FA869-A1B0-E394-2BB6-18C22D9E9E84}"/>
              </a:ext>
            </a:extLst>
          </p:cNvPr>
          <p:cNvSpPr txBox="1"/>
          <p:nvPr/>
        </p:nvSpPr>
        <p:spPr>
          <a:xfrm>
            <a:off x="12092417" y="3174979"/>
            <a:ext cx="3761209" cy="3323987"/>
          </a:xfrm>
          <a:prstGeom prst="rect">
            <a:avLst/>
          </a:prstGeom>
          <a:noFill/>
        </p:spPr>
        <p:txBody>
          <a:bodyPr wrap="square" rtlCol="0">
            <a:spAutoFit/>
          </a:bodyPr>
          <a:lstStyle/>
          <a:p>
            <a:pPr algn="l"/>
            <a:r>
              <a:rPr lang="en-GB" sz="2400" b="0" i="0" dirty="0">
                <a:solidFill>
                  <a:srgbClr val="202020"/>
                </a:solidFill>
                <a:effectLst/>
                <a:latin typeface="Cooper Hewitt" panose="020B0604020202020204" charset="0"/>
                <a:ea typeface="Cooper Hewitt" panose="020B0604020202020204" charset="0"/>
              </a:rPr>
              <a:t>They contain harmful chemicals such as:</a:t>
            </a:r>
          </a:p>
          <a:p>
            <a:pPr marL="457200" indent="-457200" algn="l">
              <a:buFont typeface="Arial" panose="020B0604020202020204" pitchFamily="34" charset="0"/>
              <a:buChar char="•"/>
            </a:pPr>
            <a:r>
              <a:rPr lang="en-GB" sz="2400" b="0" i="0" dirty="0">
                <a:solidFill>
                  <a:srgbClr val="202020"/>
                </a:solidFill>
                <a:effectLst/>
                <a:latin typeface="Cooper Hewitt" panose="020B0604020202020204" charset="0"/>
                <a:ea typeface="Cooper Hewitt" panose="020B0604020202020204" charset="0"/>
              </a:rPr>
              <a:t>Propylene glycol – used to make antifreeze and paint solvent </a:t>
            </a:r>
          </a:p>
          <a:p>
            <a:pPr marL="457200" indent="-457200" algn="l">
              <a:buFont typeface="Arial" panose="020B0604020202020204" pitchFamily="34" charset="0"/>
              <a:buChar char="•"/>
            </a:pPr>
            <a:r>
              <a:rPr lang="en-GB" sz="2400" dirty="0">
                <a:solidFill>
                  <a:srgbClr val="202020"/>
                </a:solidFill>
                <a:latin typeface="Cooper Hewitt" panose="020B0604020202020204" charset="0"/>
                <a:ea typeface="Cooper Hewitt" panose="020B0604020202020204" charset="0"/>
              </a:rPr>
              <a:t>Vegetable </a:t>
            </a:r>
            <a:r>
              <a:rPr lang="en-GB" sz="2400" dirty="0" err="1">
                <a:solidFill>
                  <a:srgbClr val="202020"/>
                </a:solidFill>
                <a:latin typeface="Cooper Hewitt" panose="020B0604020202020204" charset="0"/>
                <a:ea typeface="Cooper Hewitt" panose="020B0604020202020204" charset="0"/>
              </a:rPr>
              <a:t>glycerin</a:t>
            </a:r>
            <a:r>
              <a:rPr lang="en-GB" sz="2400" dirty="0">
                <a:solidFill>
                  <a:srgbClr val="202020"/>
                </a:solidFill>
                <a:latin typeface="Cooper Hewitt" panose="020B0604020202020204" charset="0"/>
                <a:ea typeface="Cooper Hewitt" panose="020B0604020202020204" charset="0"/>
              </a:rPr>
              <a:t> – found in soaps and deodorants</a:t>
            </a:r>
            <a:endParaRPr lang="en-GB" sz="2400" b="0" i="0" dirty="0">
              <a:solidFill>
                <a:srgbClr val="202020"/>
              </a:solidFill>
              <a:effectLst/>
              <a:latin typeface="Cooper Hewitt" panose="020B0604020202020204" charset="0"/>
              <a:ea typeface="Cooper Hewitt" panose="020B0604020202020204" charset="0"/>
            </a:endParaRPr>
          </a:p>
          <a:p>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4" name="Freeform 4"/>
          <p:cNvSpPr/>
          <p:nvPr/>
        </p:nvSpPr>
        <p:spPr>
          <a:xfrm>
            <a:off x="7545802" y="3856679"/>
            <a:ext cx="1598198" cy="1598198"/>
          </a:xfrm>
          <a:custGeom>
            <a:avLst/>
            <a:gdLst/>
            <a:ahLst/>
            <a:cxnLst/>
            <a:rect l="l" t="t" r="r" b="b"/>
            <a:pathLst>
              <a:path w="1598198" h="1598198">
                <a:moveTo>
                  <a:pt x="0" y="0"/>
                </a:moveTo>
                <a:lnTo>
                  <a:pt x="1598198" y="0"/>
                </a:lnTo>
                <a:lnTo>
                  <a:pt x="1598198" y="1598197"/>
                </a:lnTo>
                <a:lnTo>
                  <a:pt x="0" y="15981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dirty="0"/>
          </a:p>
        </p:txBody>
      </p:sp>
      <p:sp>
        <p:nvSpPr>
          <p:cNvPr id="5" name="Freeform 5"/>
          <p:cNvSpPr/>
          <p:nvPr/>
        </p:nvSpPr>
        <p:spPr>
          <a:xfrm>
            <a:off x="7545802" y="5680904"/>
            <a:ext cx="1598198" cy="1598198"/>
          </a:xfrm>
          <a:custGeom>
            <a:avLst/>
            <a:gdLst/>
            <a:ahLst/>
            <a:cxnLst/>
            <a:rect l="l" t="t" r="r" b="b"/>
            <a:pathLst>
              <a:path w="1598198" h="1598198">
                <a:moveTo>
                  <a:pt x="0" y="0"/>
                </a:moveTo>
                <a:lnTo>
                  <a:pt x="1598198" y="0"/>
                </a:lnTo>
                <a:lnTo>
                  <a:pt x="1598198" y="1598198"/>
                </a:lnTo>
                <a:lnTo>
                  <a:pt x="0" y="15981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a:off x="7545802" y="7507702"/>
            <a:ext cx="1598198" cy="1598198"/>
          </a:xfrm>
          <a:custGeom>
            <a:avLst/>
            <a:gdLst/>
            <a:ahLst/>
            <a:cxnLst/>
            <a:rect l="l" t="t" r="r" b="b"/>
            <a:pathLst>
              <a:path w="1598198" h="1598198">
                <a:moveTo>
                  <a:pt x="0" y="0"/>
                </a:moveTo>
                <a:lnTo>
                  <a:pt x="1598198" y="0"/>
                </a:lnTo>
                <a:lnTo>
                  <a:pt x="1598198" y="1598198"/>
                </a:lnTo>
                <a:lnTo>
                  <a:pt x="0" y="15981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dirty="0"/>
          </a:p>
        </p:txBody>
      </p:sp>
      <p:sp>
        <p:nvSpPr>
          <p:cNvPr id="10" name="Freeform 10"/>
          <p:cNvSpPr/>
          <p:nvPr/>
        </p:nvSpPr>
        <p:spPr>
          <a:xfrm rot="-5400000">
            <a:off x="16399378" y="-227355"/>
            <a:ext cx="2512109" cy="2512109"/>
          </a:xfrm>
          <a:custGeom>
            <a:avLst/>
            <a:gdLst/>
            <a:ahLst/>
            <a:cxnLst/>
            <a:rect l="l" t="t" r="r" b="b"/>
            <a:pathLst>
              <a:path w="2512109" h="2512109">
                <a:moveTo>
                  <a:pt x="0" y="0"/>
                </a:moveTo>
                <a:lnTo>
                  <a:pt x="2512110" y="0"/>
                </a:lnTo>
                <a:lnTo>
                  <a:pt x="2512110" y="2512110"/>
                </a:lnTo>
                <a:lnTo>
                  <a:pt x="0" y="25121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1" name="TextBox 11"/>
          <p:cNvSpPr txBox="1"/>
          <p:nvPr/>
        </p:nvSpPr>
        <p:spPr>
          <a:xfrm>
            <a:off x="9330066" y="4291984"/>
            <a:ext cx="7101394" cy="653705"/>
          </a:xfrm>
          <a:prstGeom prst="rect">
            <a:avLst/>
          </a:prstGeom>
        </p:spPr>
        <p:txBody>
          <a:bodyPr lIns="0" tIns="0" rIns="0" bIns="0" rtlCol="0" anchor="t">
            <a:spAutoFit/>
          </a:bodyPr>
          <a:lstStyle/>
          <a:p>
            <a:pPr marL="0" lvl="0" indent="0" algn="l">
              <a:lnSpc>
                <a:spcPts val="2523"/>
              </a:lnSpc>
            </a:pPr>
            <a:r>
              <a:rPr lang="en-US" sz="3200" spc="18" dirty="0">
                <a:solidFill>
                  <a:srgbClr val="231F20"/>
                </a:solidFill>
                <a:latin typeface="Arial Nova"/>
              </a:rPr>
              <a:t>Social media makes vaping look fun and attractive.</a:t>
            </a:r>
          </a:p>
        </p:txBody>
      </p:sp>
      <p:sp>
        <p:nvSpPr>
          <p:cNvPr id="13" name="TextBox 13"/>
          <p:cNvSpPr txBox="1"/>
          <p:nvPr/>
        </p:nvSpPr>
        <p:spPr>
          <a:xfrm>
            <a:off x="9330066" y="6116209"/>
            <a:ext cx="7101394" cy="974306"/>
          </a:xfrm>
          <a:prstGeom prst="rect">
            <a:avLst/>
          </a:prstGeom>
        </p:spPr>
        <p:txBody>
          <a:bodyPr lIns="0" tIns="0" rIns="0" bIns="0" rtlCol="0" anchor="t">
            <a:spAutoFit/>
          </a:bodyPr>
          <a:lstStyle/>
          <a:p>
            <a:pPr marL="0" lvl="0" indent="0" algn="l">
              <a:lnSpc>
                <a:spcPts val="2523"/>
              </a:lnSpc>
            </a:pPr>
            <a:r>
              <a:rPr lang="en-US" sz="3200" spc="18" dirty="0" err="1">
                <a:solidFill>
                  <a:srgbClr val="231F20"/>
                </a:solidFill>
                <a:latin typeface="Arial Nova"/>
              </a:rPr>
              <a:t>Flavours</a:t>
            </a:r>
            <a:r>
              <a:rPr lang="en-US" sz="3200" spc="18" dirty="0">
                <a:solidFill>
                  <a:srgbClr val="231F20"/>
                </a:solidFill>
                <a:latin typeface="Arial Nova"/>
              </a:rPr>
              <a:t> like fruit, chocolate, and candy in </a:t>
            </a:r>
            <a:r>
              <a:rPr lang="en-US" sz="3200" spc="18" dirty="0" err="1">
                <a:solidFill>
                  <a:srgbClr val="231F20"/>
                </a:solidFill>
                <a:latin typeface="Arial Nova"/>
              </a:rPr>
              <a:t>colourful</a:t>
            </a:r>
            <a:r>
              <a:rPr lang="en-US" sz="3200" spc="18" dirty="0">
                <a:solidFill>
                  <a:srgbClr val="231F20"/>
                </a:solidFill>
                <a:latin typeface="Arial Nova"/>
              </a:rPr>
              <a:t> packaging are aimed at children and young people.</a:t>
            </a:r>
          </a:p>
        </p:txBody>
      </p:sp>
      <p:sp>
        <p:nvSpPr>
          <p:cNvPr id="15" name="TextBox 15"/>
          <p:cNvSpPr txBox="1"/>
          <p:nvPr/>
        </p:nvSpPr>
        <p:spPr>
          <a:xfrm>
            <a:off x="9330066" y="7943007"/>
            <a:ext cx="7101394" cy="974306"/>
          </a:xfrm>
          <a:prstGeom prst="rect">
            <a:avLst/>
          </a:prstGeom>
        </p:spPr>
        <p:txBody>
          <a:bodyPr lIns="0" tIns="0" rIns="0" bIns="0" rtlCol="0" anchor="t">
            <a:spAutoFit/>
          </a:bodyPr>
          <a:lstStyle/>
          <a:p>
            <a:pPr marL="0" lvl="0" indent="0" algn="l">
              <a:lnSpc>
                <a:spcPts val="2523"/>
              </a:lnSpc>
            </a:pPr>
            <a:r>
              <a:rPr lang="en-US" sz="3200" spc="18" dirty="0">
                <a:solidFill>
                  <a:srgbClr val="231F20"/>
                </a:solidFill>
                <a:latin typeface="Arial Nova"/>
              </a:rPr>
              <a:t>The companies who do this are not interested in your health, they just want to make money.</a:t>
            </a:r>
          </a:p>
        </p:txBody>
      </p:sp>
      <p:sp>
        <p:nvSpPr>
          <p:cNvPr id="17" name="TextBox 17"/>
          <p:cNvSpPr txBox="1"/>
          <p:nvPr/>
        </p:nvSpPr>
        <p:spPr>
          <a:xfrm>
            <a:off x="650814" y="748444"/>
            <a:ext cx="14254172" cy="2402068"/>
          </a:xfrm>
          <a:prstGeom prst="rect">
            <a:avLst/>
          </a:prstGeom>
        </p:spPr>
        <p:txBody>
          <a:bodyPr wrap="square" lIns="0" tIns="0" rIns="0" bIns="0" rtlCol="0" anchor="t">
            <a:spAutoFit/>
          </a:bodyPr>
          <a:lstStyle/>
          <a:p>
            <a:pPr>
              <a:lnSpc>
                <a:spcPts val="9624"/>
              </a:lnSpc>
              <a:spcBef>
                <a:spcPct val="0"/>
              </a:spcBef>
            </a:pPr>
            <a:r>
              <a:rPr lang="en-US" sz="6973" spc="348" dirty="0">
                <a:solidFill>
                  <a:srgbClr val="000000"/>
                </a:solidFill>
                <a:latin typeface="Cooper Hewitt"/>
              </a:rPr>
              <a:t>Vapes are often aimed at children – what </a:t>
            </a:r>
            <a:r>
              <a:rPr lang="en-US" sz="6973" spc="348" dirty="0" err="1">
                <a:solidFill>
                  <a:srgbClr val="000000"/>
                </a:solidFill>
                <a:latin typeface="Cooper Hewitt"/>
              </a:rPr>
              <a:t>flavours</a:t>
            </a:r>
            <a:r>
              <a:rPr lang="en-US" sz="6973" spc="348" dirty="0">
                <a:solidFill>
                  <a:srgbClr val="000000"/>
                </a:solidFill>
                <a:latin typeface="Cooper Hewitt"/>
              </a:rPr>
              <a:t> have you seen?</a:t>
            </a:r>
          </a:p>
        </p:txBody>
      </p:sp>
      <p:sp>
        <p:nvSpPr>
          <p:cNvPr id="19" name="Freeform 19"/>
          <p:cNvSpPr/>
          <p:nvPr/>
        </p:nvSpPr>
        <p:spPr>
          <a:xfrm>
            <a:off x="15247690" y="8935837"/>
            <a:ext cx="2611344" cy="954328"/>
          </a:xfrm>
          <a:custGeom>
            <a:avLst/>
            <a:gdLst/>
            <a:ahLst/>
            <a:cxnLst/>
            <a:rect l="l" t="t" r="r" b="b"/>
            <a:pathLst>
              <a:path w="2611344" h="954328">
                <a:moveTo>
                  <a:pt x="0" y="0"/>
                </a:moveTo>
                <a:lnTo>
                  <a:pt x="2611344" y="0"/>
                </a:lnTo>
                <a:lnTo>
                  <a:pt x="2611344" y="954328"/>
                </a:lnTo>
                <a:lnTo>
                  <a:pt x="0" y="9543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pic>
        <p:nvPicPr>
          <p:cNvPr id="20" name="Picture 19">
            <a:extLst>
              <a:ext uri="{FF2B5EF4-FFF2-40B4-BE49-F238E27FC236}">
                <a16:creationId xmlns:a16="http://schemas.microsoft.com/office/drawing/2014/main" id="{0C8F5084-1111-42FB-24E7-EFA0BB6EA162}"/>
              </a:ext>
            </a:extLst>
          </p:cNvPr>
          <p:cNvPicPr>
            <a:picLocks noChangeAspect="1"/>
          </p:cNvPicPr>
          <p:nvPr/>
        </p:nvPicPr>
        <p:blipFill>
          <a:blip r:embed="rId8"/>
          <a:stretch>
            <a:fillRect/>
          </a:stretch>
        </p:blipFill>
        <p:spPr>
          <a:xfrm>
            <a:off x="-1295400" y="4388077"/>
            <a:ext cx="8203695" cy="60132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Picture 4" descr="Pin on Disposable Vape Pen">
            <a:extLst>
              <a:ext uri="{FF2B5EF4-FFF2-40B4-BE49-F238E27FC236}">
                <a16:creationId xmlns:a16="http://schemas.microsoft.com/office/drawing/2014/main" id="{56C9303D-FA0B-D90C-F705-ED3F777E35DC}"/>
              </a:ext>
            </a:extLst>
          </p:cNvPr>
          <p:cNvPicPr>
            <a:picLocks noChangeAspect="1"/>
          </p:cNvPicPr>
          <p:nvPr/>
        </p:nvPicPr>
        <p:blipFill>
          <a:blip r:embed="rId9"/>
          <a:srcRect l="17751" r="4403" b="1"/>
          <a:stretch>
            <a:fillRect/>
          </a:stretch>
        </p:blipFill>
        <p:spPr>
          <a:xfrm>
            <a:off x="15087600" y="-127752"/>
            <a:ext cx="3333269" cy="3018686"/>
          </a:xfrm>
          <a:prstGeom prst="rect">
            <a:avLst/>
          </a:prstGeom>
          <a:ln>
            <a:noFill/>
          </a:ln>
          <a:effectLst>
            <a:softEdge rad="112500"/>
          </a:effectLst>
        </p:spPr>
      </p:pic>
      <p:pic>
        <p:nvPicPr>
          <p:cNvPr id="25" name="Graphic 24" descr="Online Network outline">
            <a:extLst>
              <a:ext uri="{FF2B5EF4-FFF2-40B4-BE49-F238E27FC236}">
                <a16:creationId xmlns:a16="http://schemas.microsoft.com/office/drawing/2014/main" id="{2D9E7AE4-5631-EBF7-7C4D-AA45D2466CE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03768" y="4023499"/>
            <a:ext cx="1282265" cy="1282265"/>
          </a:xfrm>
          <a:prstGeom prst="rect">
            <a:avLst/>
          </a:prstGeom>
        </p:spPr>
      </p:pic>
      <p:pic>
        <p:nvPicPr>
          <p:cNvPr id="27" name="Graphic 26" descr="Candy cane outline">
            <a:extLst>
              <a:ext uri="{FF2B5EF4-FFF2-40B4-BE49-F238E27FC236}">
                <a16:creationId xmlns:a16="http://schemas.microsoft.com/office/drawing/2014/main" id="{45F16BB2-A0BC-86FC-1096-267C17E023E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777900" y="5884953"/>
            <a:ext cx="1152325" cy="1152325"/>
          </a:xfrm>
          <a:prstGeom prst="rect">
            <a:avLst/>
          </a:prstGeom>
        </p:spPr>
      </p:pic>
      <p:pic>
        <p:nvPicPr>
          <p:cNvPr id="29" name="Graphic 28" descr="Coins outline">
            <a:extLst>
              <a:ext uri="{FF2B5EF4-FFF2-40B4-BE49-F238E27FC236}">
                <a16:creationId xmlns:a16="http://schemas.microsoft.com/office/drawing/2014/main" id="{A91678C7-081B-6827-2E17-F41D8A1E640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696200" y="7658100"/>
            <a:ext cx="1259213" cy="125921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grpSp>
        <p:nvGrpSpPr>
          <p:cNvPr id="2" name="Group 2"/>
          <p:cNvGrpSpPr/>
          <p:nvPr/>
        </p:nvGrpSpPr>
        <p:grpSpPr>
          <a:xfrm>
            <a:off x="0" y="-503039"/>
            <a:ext cx="5544818" cy="11343383"/>
            <a:chOff x="0" y="0"/>
            <a:chExt cx="1844578" cy="2987558"/>
          </a:xfrm>
        </p:grpSpPr>
        <p:sp>
          <p:nvSpPr>
            <p:cNvPr id="3" name="Freeform 3"/>
            <p:cNvSpPr/>
            <p:nvPr/>
          </p:nvSpPr>
          <p:spPr>
            <a:xfrm>
              <a:off x="0" y="0"/>
              <a:ext cx="1844578" cy="2987558"/>
            </a:xfrm>
            <a:custGeom>
              <a:avLst/>
              <a:gdLst/>
              <a:ahLst/>
              <a:cxnLst/>
              <a:rect l="l" t="t" r="r" b="b"/>
              <a:pathLst>
                <a:path w="1844578" h="2987558">
                  <a:moveTo>
                    <a:pt x="0" y="0"/>
                  </a:moveTo>
                  <a:lnTo>
                    <a:pt x="1844578" y="0"/>
                  </a:lnTo>
                  <a:lnTo>
                    <a:pt x="1844578" y="2987558"/>
                  </a:lnTo>
                  <a:lnTo>
                    <a:pt x="0" y="2987558"/>
                  </a:lnTo>
                  <a:close/>
                </a:path>
              </a:pathLst>
            </a:custGeom>
            <a:solidFill>
              <a:srgbClr val="652F6C"/>
            </a:solidFill>
            <a:ln w="190500" cap="sq">
              <a:solidFill>
                <a:srgbClr val="652F6C"/>
              </a:solidFill>
              <a:prstDash val="solid"/>
              <a:miter/>
            </a:ln>
          </p:spPr>
          <p:txBody>
            <a:bodyPr/>
            <a:lstStyle/>
            <a:p>
              <a:endParaRPr lang="en-GB"/>
            </a:p>
          </p:txBody>
        </p:sp>
        <p:sp>
          <p:nvSpPr>
            <p:cNvPr id="4" name="TextBox 4"/>
            <p:cNvSpPr txBox="1"/>
            <p:nvPr/>
          </p:nvSpPr>
          <p:spPr>
            <a:xfrm>
              <a:off x="0" y="-123825"/>
              <a:ext cx="1844578" cy="3111383"/>
            </a:xfrm>
            <a:prstGeom prst="rect">
              <a:avLst/>
            </a:prstGeom>
          </p:spPr>
          <p:txBody>
            <a:bodyPr lIns="50800" tIns="50800" rIns="50800" bIns="50800" rtlCol="0" anchor="ctr"/>
            <a:lstStyle/>
            <a:p>
              <a:pPr algn="ctr">
                <a:lnSpc>
                  <a:spcPts val="3632"/>
                </a:lnSpc>
              </a:pPr>
              <a:endParaRPr/>
            </a:p>
          </p:txBody>
        </p:sp>
      </p:grpSp>
      <p:sp>
        <p:nvSpPr>
          <p:cNvPr id="6" name="Freeform 6"/>
          <p:cNvSpPr/>
          <p:nvPr/>
        </p:nvSpPr>
        <p:spPr>
          <a:xfrm>
            <a:off x="6570969" y="3393093"/>
            <a:ext cx="3726378" cy="372637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652F6C"/>
            </a:solidFill>
            <a:prstDash val="solid"/>
            <a:miter/>
          </a:ln>
        </p:spPr>
        <p:txBody>
          <a:bodyPr/>
          <a:lstStyle/>
          <a:p>
            <a:endParaRPr lang="en-GB"/>
          </a:p>
        </p:txBody>
      </p:sp>
      <p:grpSp>
        <p:nvGrpSpPr>
          <p:cNvPr id="8" name="Group 8"/>
          <p:cNvGrpSpPr/>
          <p:nvPr/>
        </p:nvGrpSpPr>
        <p:grpSpPr>
          <a:xfrm>
            <a:off x="10371231" y="1211127"/>
            <a:ext cx="3573978" cy="1078257"/>
            <a:chOff x="0" y="0"/>
            <a:chExt cx="1347049" cy="406400"/>
          </a:xfrm>
        </p:grpSpPr>
        <p:sp>
          <p:nvSpPr>
            <p:cNvPr id="9" name="Freeform 9"/>
            <p:cNvSpPr/>
            <p:nvPr/>
          </p:nvSpPr>
          <p:spPr>
            <a:xfrm>
              <a:off x="0" y="0"/>
              <a:ext cx="1347049" cy="406400"/>
            </a:xfrm>
            <a:custGeom>
              <a:avLst/>
              <a:gdLst/>
              <a:ahLst/>
              <a:cxnLst/>
              <a:rect l="l" t="t" r="r" b="b"/>
              <a:pathLst>
                <a:path w="1347049" h="406400">
                  <a:moveTo>
                    <a:pt x="1143849" y="0"/>
                  </a:moveTo>
                  <a:cubicBezTo>
                    <a:pt x="1256073" y="0"/>
                    <a:pt x="1347049" y="90976"/>
                    <a:pt x="1347049" y="203200"/>
                  </a:cubicBezTo>
                  <a:cubicBezTo>
                    <a:pt x="1347049" y="315424"/>
                    <a:pt x="1256073" y="406400"/>
                    <a:pt x="1143849"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38100" cap="sq">
              <a:solidFill>
                <a:srgbClr val="652F6C"/>
              </a:solidFill>
              <a:prstDash val="solid"/>
              <a:miter/>
            </a:ln>
          </p:spPr>
          <p:txBody>
            <a:bodyPr/>
            <a:lstStyle/>
            <a:p>
              <a:endParaRPr lang="en-GB"/>
            </a:p>
          </p:txBody>
        </p:sp>
        <p:sp>
          <p:nvSpPr>
            <p:cNvPr id="10" name="TextBox 10"/>
            <p:cNvSpPr txBox="1"/>
            <p:nvPr/>
          </p:nvSpPr>
          <p:spPr>
            <a:xfrm>
              <a:off x="0" y="-38100"/>
              <a:ext cx="1347049" cy="444500"/>
            </a:xfrm>
            <a:prstGeom prst="rect">
              <a:avLst/>
            </a:prstGeom>
          </p:spPr>
          <p:txBody>
            <a:bodyPr lIns="50800" tIns="50800" rIns="50800" bIns="50800" rtlCol="0" anchor="ctr"/>
            <a:lstStyle/>
            <a:p>
              <a:pPr algn="ctr">
                <a:lnSpc>
                  <a:spcPts val="2372"/>
                </a:lnSpc>
              </a:pPr>
              <a:r>
                <a:rPr lang="en-US" sz="3200" spc="16" dirty="0">
                  <a:solidFill>
                    <a:srgbClr val="000000"/>
                  </a:solidFill>
                  <a:latin typeface="Arial Nova"/>
                </a:rPr>
                <a:t>“It’s cool”</a:t>
              </a:r>
            </a:p>
          </p:txBody>
        </p:sp>
      </p:grpSp>
      <p:grpSp>
        <p:nvGrpSpPr>
          <p:cNvPr id="11" name="Group 11"/>
          <p:cNvGrpSpPr/>
          <p:nvPr/>
        </p:nvGrpSpPr>
        <p:grpSpPr>
          <a:xfrm>
            <a:off x="11564443" y="2853964"/>
            <a:ext cx="3573978" cy="1078257"/>
            <a:chOff x="0" y="0"/>
            <a:chExt cx="1347049" cy="406400"/>
          </a:xfrm>
        </p:grpSpPr>
        <p:sp>
          <p:nvSpPr>
            <p:cNvPr id="12" name="Freeform 12"/>
            <p:cNvSpPr/>
            <p:nvPr/>
          </p:nvSpPr>
          <p:spPr>
            <a:xfrm>
              <a:off x="0" y="0"/>
              <a:ext cx="1347049" cy="406400"/>
            </a:xfrm>
            <a:custGeom>
              <a:avLst/>
              <a:gdLst/>
              <a:ahLst/>
              <a:cxnLst/>
              <a:rect l="l" t="t" r="r" b="b"/>
              <a:pathLst>
                <a:path w="1347049" h="406400">
                  <a:moveTo>
                    <a:pt x="1143849" y="0"/>
                  </a:moveTo>
                  <a:cubicBezTo>
                    <a:pt x="1256073" y="0"/>
                    <a:pt x="1347049" y="90976"/>
                    <a:pt x="1347049" y="203200"/>
                  </a:cubicBezTo>
                  <a:cubicBezTo>
                    <a:pt x="1347049" y="315424"/>
                    <a:pt x="1256073" y="406400"/>
                    <a:pt x="1143849"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38100" cap="sq">
              <a:solidFill>
                <a:srgbClr val="652F6C"/>
              </a:solidFill>
              <a:prstDash val="solid"/>
              <a:miter/>
            </a:ln>
          </p:spPr>
          <p:txBody>
            <a:bodyPr/>
            <a:lstStyle/>
            <a:p>
              <a:endParaRPr lang="en-GB"/>
            </a:p>
          </p:txBody>
        </p:sp>
        <p:sp>
          <p:nvSpPr>
            <p:cNvPr id="13" name="TextBox 13"/>
            <p:cNvSpPr txBox="1"/>
            <p:nvPr/>
          </p:nvSpPr>
          <p:spPr>
            <a:xfrm>
              <a:off x="0" y="-38100"/>
              <a:ext cx="1347049" cy="444500"/>
            </a:xfrm>
            <a:prstGeom prst="rect">
              <a:avLst/>
            </a:prstGeom>
          </p:spPr>
          <p:txBody>
            <a:bodyPr lIns="50800" tIns="50800" rIns="50800" bIns="50800" rtlCol="0" anchor="ctr"/>
            <a:lstStyle/>
            <a:p>
              <a:pPr marL="0" lvl="0" indent="0" algn="ctr">
                <a:lnSpc>
                  <a:spcPts val="2372"/>
                </a:lnSpc>
                <a:spcBef>
                  <a:spcPct val="0"/>
                </a:spcBef>
              </a:pPr>
              <a:r>
                <a:rPr lang="en-US" sz="2800" u="none" strike="noStrike" spc="16" dirty="0">
                  <a:solidFill>
                    <a:srgbClr val="000000"/>
                  </a:solidFill>
                  <a:latin typeface="Arial Nova"/>
                </a:rPr>
                <a:t>“I’m bored, I need something to do”</a:t>
              </a:r>
            </a:p>
          </p:txBody>
        </p:sp>
      </p:grpSp>
      <p:grpSp>
        <p:nvGrpSpPr>
          <p:cNvPr id="14" name="Group 14"/>
          <p:cNvGrpSpPr/>
          <p:nvPr/>
        </p:nvGrpSpPr>
        <p:grpSpPr>
          <a:xfrm>
            <a:off x="12154722" y="4393108"/>
            <a:ext cx="3826405" cy="1402302"/>
            <a:chOff x="0" y="0"/>
            <a:chExt cx="1347049" cy="406400"/>
          </a:xfrm>
        </p:grpSpPr>
        <p:sp>
          <p:nvSpPr>
            <p:cNvPr id="15" name="Freeform 15"/>
            <p:cNvSpPr/>
            <p:nvPr/>
          </p:nvSpPr>
          <p:spPr>
            <a:xfrm>
              <a:off x="0" y="0"/>
              <a:ext cx="1347049" cy="406400"/>
            </a:xfrm>
            <a:custGeom>
              <a:avLst/>
              <a:gdLst/>
              <a:ahLst/>
              <a:cxnLst/>
              <a:rect l="l" t="t" r="r" b="b"/>
              <a:pathLst>
                <a:path w="1347049" h="406400">
                  <a:moveTo>
                    <a:pt x="1143849" y="0"/>
                  </a:moveTo>
                  <a:cubicBezTo>
                    <a:pt x="1256073" y="0"/>
                    <a:pt x="1347049" y="90976"/>
                    <a:pt x="1347049" y="203200"/>
                  </a:cubicBezTo>
                  <a:cubicBezTo>
                    <a:pt x="1347049" y="315424"/>
                    <a:pt x="1256073" y="406400"/>
                    <a:pt x="1143849"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38100" cap="sq">
              <a:solidFill>
                <a:srgbClr val="652F6C"/>
              </a:solidFill>
              <a:prstDash val="solid"/>
              <a:miter/>
            </a:ln>
          </p:spPr>
          <p:txBody>
            <a:bodyPr/>
            <a:lstStyle/>
            <a:p>
              <a:endParaRPr lang="en-GB"/>
            </a:p>
          </p:txBody>
        </p:sp>
        <p:sp>
          <p:nvSpPr>
            <p:cNvPr id="16" name="TextBox 16"/>
            <p:cNvSpPr txBox="1"/>
            <p:nvPr/>
          </p:nvSpPr>
          <p:spPr>
            <a:xfrm>
              <a:off x="0" y="-38100"/>
              <a:ext cx="1347049" cy="444500"/>
            </a:xfrm>
            <a:prstGeom prst="rect">
              <a:avLst/>
            </a:prstGeom>
          </p:spPr>
          <p:txBody>
            <a:bodyPr lIns="50800" tIns="50800" rIns="50800" bIns="50800" rtlCol="0" anchor="ctr"/>
            <a:lstStyle/>
            <a:p>
              <a:pPr marL="0" lvl="0" indent="0" algn="ctr">
                <a:lnSpc>
                  <a:spcPts val="2372"/>
                </a:lnSpc>
                <a:spcBef>
                  <a:spcPct val="0"/>
                </a:spcBef>
              </a:pPr>
              <a:r>
                <a:rPr lang="en-US" sz="2800" u="none" strike="noStrike" spc="16" dirty="0">
                  <a:solidFill>
                    <a:srgbClr val="000000"/>
                  </a:solidFill>
                  <a:latin typeface="Arial Nova"/>
                </a:rPr>
                <a:t>“I’m stressed &amp; anxious – it might make me feel better”</a:t>
              </a:r>
            </a:p>
          </p:txBody>
        </p:sp>
      </p:grpSp>
      <p:grpSp>
        <p:nvGrpSpPr>
          <p:cNvPr id="17" name="Group 17"/>
          <p:cNvGrpSpPr/>
          <p:nvPr/>
        </p:nvGrpSpPr>
        <p:grpSpPr>
          <a:xfrm>
            <a:off x="11574187" y="6357385"/>
            <a:ext cx="3573978" cy="1078257"/>
            <a:chOff x="0" y="0"/>
            <a:chExt cx="1347049" cy="406400"/>
          </a:xfrm>
        </p:grpSpPr>
        <p:sp>
          <p:nvSpPr>
            <p:cNvPr id="18" name="Freeform 18"/>
            <p:cNvSpPr/>
            <p:nvPr/>
          </p:nvSpPr>
          <p:spPr>
            <a:xfrm>
              <a:off x="0" y="0"/>
              <a:ext cx="1347049" cy="406400"/>
            </a:xfrm>
            <a:custGeom>
              <a:avLst/>
              <a:gdLst/>
              <a:ahLst/>
              <a:cxnLst/>
              <a:rect l="l" t="t" r="r" b="b"/>
              <a:pathLst>
                <a:path w="1347049" h="406400">
                  <a:moveTo>
                    <a:pt x="1143849" y="0"/>
                  </a:moveTo>
                  <a:cubicBezTo>
                    <a:pt x="1256073" y="0"/>
                    <a:pt x="1347049" y="90976"/>
                    <a:pt x="1347049" y="203200"/>
                  </a:cubicBezTo>
                  <a:cubicBezTo>
                    <a:pt x="1347049" y="315424"/>
                    <a:pt x="1256073" y="406400"/>
                    <a:pt x="1143849"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38100" cap="sq">
              <a:solidFill>
                <a:srgbClr val="652F6C"/>
              </a:solidFill>
              <a:prstDash val="solid"/>
              <a:miter/>
            </a:ln>
          </p:spPr>
          <p:txBody>
            <a:bodyPr/>
            <a:lstStyle/>
            <a:p>
              <a:endParaRPr lang="en-GB"/>
            </a:p>
          </p:txBody>
        </p:sp>
        <p:sp>
          <p:nvSpPr>
            <p:cNvPr id="19" name="TextBox 19"/>
            <p:cNvSpPr txBox="1"/>
            <p:nvPr/>
          </p:nvSpPr>
          <p:spPr>
            <a:xfrm>
              <a:off x="0" y="-38100"/>
              <a:ext cx="1347049" cy="444500"/>
            </a:xfrm>
            <a:prstGeom prst="rect">
              <a:avLst/>
            </a:prstGeom>
          </p:spPr>
          <p:txBody>
            <a:bodyPr lIns="50800" tIns="50800" rIns="50800" bIns="50800" rtlCol="0" anchor="ctr"/>
            <a:lstStyle/>
            <a:p>
              <a:pPr algn="ctr">
                <a:lnSpc>
                  <a:spcPts val="2372"/>
                </a:lnSpc>
              </a:pPr>
              <a:r>
                <a:rPr lang="en-US" sz="2800" spc="16" dirty="0">
                  <a:solidFill>
                    <a:srgbClr val="000000"/>
                  </a:solidFill>
                  <a:latin typeface="Arial Nova"/>
                </a:rPr>
                <a:t>“I’m curious, I’ll give it a try”</a:t>
              </a:r>
            </a:p>
          </p:txBody>
        </p:sp>
      </p:grpSp>
      <p:grpSp>
        <p:nvGrpSpPr>
          <p:cNvPr id="20" name="Group 20"/>
          <p:cNvGrpSpPr/>
          <p:nvPr/>
        </p:nvGrpSpPr>
        <p:grpSpPr>
          <a:xfrm>
            <a:off x="10367733" y="7997617"/>
            <a:ext cx="3573978" cy="1078257"/>
            <a:chOff x="0" y="0"/>
            <a:chExt cx="1347049" cy="406400"/>
          </a:xfrm>
        </p:grpSpPr>
        <p:sp>
          <p:nvSpPr>
            <p:cNvPr id="21" name="Freeform 21"/>
            <p:cNvSpPr/>
            <p:nvPr/>
          </p:nvSpPr>
          <p:spPr>
            <a:xfrm>
              <a:off x="0" y="0"/>
              <a:ext cx="1347049" cy="406400"/>
            </a:xfrm>
            <a:custGeom>
              <a:avLst/>
              <a:gdLst/>
              <a:ahLst/>
              <a:cxnLst/>
              <a:rect l="l" t="t" r="r" b="b"/>
              <a:pathLst>
                <a:path w="1347049" h="406400">
                  <a:moveTo>
                    <a:pt x="1143849" y="0"/>
                  </a:moveTo>
                  <a:cubicBezTo>
                    <a:pt x="1256073" y="0"/>
                    <a:pt x="1347049" y="90976"/>
                    <a:pt x="1347049" y="203200"/>
                  </a:cubicBezTo>
                  <a:cubicBezTo>
                    <a:pt x="1347049" y="315424"/>
                    <a:pt x="1256073" y="406400"/>
                    <a:pt x="1143849"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38100" cap="sq">
              <a:solidFill>
                <a:srgbClr val="652F6C"/>
              </a:solidFill>
              <a:prstDash val="solid"/>
              <a:miter/>
            </a:ln>
          </p:spPr>
          <p:txBody>
            <a:bodyPr/>
            <a:lstStyle/>
            <a:p>
              <a:endParaRPr lang="en-GB"/>
            </a:p>
          </p:txBody>
        </p:sp>
        <p:sp>
          <p:nvSpPr>
            <p:cNvPr id="22" name="TextBox 22"/>
            <p:cNvSpPr txBox="1"/>
            <p:nvPr/>
          </p:nvSpPr>
          <p:spPr>
            <a:xfrm>
              <a:off x="0" y="-38100"/>
              <a:ext cx="1347049" cy="444500"/>
            </a:xfrm>
            <a:prstGeom prst="rect">
              <a:avLst/>
            </a:prstGeom>
          </p:spPr>
          <p:txBody>
            <a:bodyPr lIns="50800" tIns="50800" rIns="50800" bIns="50800" rtlCol="0" anchor="ctr"/>
            <a:lstStyle/>
            <a:p>
              <a:pPr marL="0" lvl="0" indent="0" algn="ctr">
                <a:lnSpc>
                  <a:spcPts val="2372"/>
                </a:lnSpc>
                <a:spcBef>
                  <a:spcPct val="0"/>
                </a:spcBef>
              </a:pPr>
              <a:r>
                <a:rPr lang="en-US" sz="2800" u="none" strike="noStrike" spc="16" dirty="0">
                  <a:solidFill>
                    <a:srgbClr val="000000"/>
                  </a:solidFill>
                  <a:latin typeface="Arial Nova"/>
                </a:rPr>
                <a:t>“My friends are all doing it”</a:t>
              </a:r>
            </a:p>
          </p:txBody>
        </p:sp>
      </p:grpSp>
      <p:sp>
        <p:nvSpPr>
          <p:cNvPr id="23" name="Freeform 23"/>
          <p:cNvSpPr/>
          <p:nvPr/>
        </p:nvSpPr>
        <p:spPr>
          <a:xfrm rot="1605981">
            <a:off x="8151410" y="7740217"/>
            <a:ext cx="1985179" cy="560813"/>
          </a:xfrm>
          <a:custGeom>
            <a:avLst/>
            <a:gdLst/>
            <a:ahLst/>
            <a:cxnLst/>
            <a:rect l="l" t="t" r="r" b="b"/>
            <a:pathLst>
              <a:path w="1985179" h="560813">
                <a:moveTo>
                  <a:pt x="0" y="0"/>
                </a:moveTo>
                <a:lnTo>
                  <a:pt x="1985180" y="0"/>
                </a:lnTo>
                <a:lnTo>
                  <a:pt x="1985180" y="560813"/>
                </a:lnTo>
                <a:lnTo>
                  <a:pt x="0" y="5608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4" name="Freeform 24"/>
          <p:cNvSpPr/>
          <p:nvPr/>
        </p:nvSpPr>
        <p:spPr>
          <a:xfrm rot="7851052" flipH="1">
            <a:off x="8443408" y="2172271"/>
            <a:ext cx="1985179" cy="560813"/>
          </a:xfrm>
          <a:custGeom>
            <a:avLst/>
            <a:gdLst/>
            <a:ahLst/>
            <a:cxnLst/>
            <a:rect l="l" t="t" r="r" b="b"/>
            <a:pathLst>
              <a:path w="1985179" h="560813">
                <a:moveTo>
                  <a:pt x="1985180" y="0"/>
                </a:moveTo>
                <a:lnTo>
                  <a:pt x="0" y="0"/>
                </a:lnTo>
                <a:lnTo>
                  <a:pt x="0" y="560813"/>
                </a:lnTo>
                <a:lnTo>
                  <a:pt x="1985180" y="560813"/>
                </a:lnTo>
                <a:lnTo>
                  <a:pt x="198518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5" name="Freeform 25"/>
          <p:cNvSpPr/>
          <p:nvPr/>
        </p:nvSpPr>
        <p:spPr>
          <a:xfrm>
            <a:off x="10587605" y="5041782"/>
            <a:ext cx="1567117" cy="428998"/>
          </a:xfrm>
          <a:custGeom>
            <a:avLst/>
            <a:gdLst/>
            <a:ahLst/>
            <a:cxnLst/>
            <a:rect l="l" t="t" r="r" b="b"/>
            <a:pathLst>
              <a:path w="1567117" h="428998">
                <a:moveTo>
                  <a:pt x="0" y="0"/>
                </a:moveTo>
                <a:lnTo>
                  <a:pt x="1567117" y="0"/>
                </a:lnTo>
                <a:lnTo>
                  <a:pt x="1567117" y="428999"/>
                </a:lnTo>
                <a:lnTo>
                  <a:pt x="0" y="4289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7" name="TextBox 27"/>
          <p:cNvSpPr txBox="1"/>
          <p:nvPr/>
        </p:nvSpPr>
        <p:spPr>
          <a:xfrm>
            <a:off x="1150869" y="2514887"/>
            <a:ext cx="3375304" cy="5971315"/>
          </a:xfrm>
          <a:prstGeom prst="rect">
            <a:avLst/>
          </a:prstGeom>
        </p:spPr>
        <p:txBody>
          <a:bodyPr lIns="0" tIns="0" rIns="0" bIns="0" rtlCol="0" anchor="t">
            <a:spAutoFit/>
          </a:bodyPr>
          <a:lstStyle/>
          <a:p>
            <a:pPr algn="l">
              <a:lnSpc>
                <a:spcPts val="6669"/>
              </a:lnSpc>
              <a:spcBef>
                <a:spcPct val="0"/>
              </a:spcBef>
            </a:pPr>
            <a:r>
              <a:rPr lang="en-US" sz="4833" spc="241" dirty="0">
                <a:solidFill>
                  <a:srgbClr val="FFFFFF"/>
                </a:solidFill>
                <a:latin typeface="Cooper Hewitt"/>
              </a:rPr>
              <a:t>Why do you think some young people want to start vaping?</a:t>
            </a:r>
          </a:p>
        </p:txBody>
      </p:sp>
      <p:sp>
        <p:nvSpPr>
          <p:cNvPr id="28" name="Freeform 28"/>
          <p:cNvSpPr/>
          <p:nvPr/>
        </p:nvSpPr>
        <p:spPr>
          <a:xfrm rot="-1482789">
            <a:off x="9979414" y="3451084"/>
            <a:ext cx="1567117" cy="428998"/>
          </a:xfrm>
          <a:custGeom>
            <a:avLst/>
            <a:gdLst/>
            <a:ahLst/>
            <a:cxnLst/>
            <a:rect l="l" t="t" r="r" b="b"/>
            <a:pathLst>
              <a:path w="1567117" h="428998">
                <a:moveTo>
                  <a:pt x="0" y="0"/>
                </a:moveTo>
                <a:lnTo>
                  <a:pt x="1567117" y="0"/>
                </a:lnTo>
                <a:lnTo>
                  <a:pt x="1567117" y="428998"/>
                </a:lnTo>
                <a:lnTo>
                  <a:pt x="0" y="4289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9" name="Freeform 29"/>
          <p:cNvSpPr/>
          <p:nvPr/>
        </p:nvSpPr>
        <p:spPr>
          <a:xfrm rot="963931">
            <a:off x="9883676" y="6515409"/>
            <a:ext cx="1567117" cy="428998"/>
          </a:xfrm>
          <a:custGeom>
            <a:avLst/>
            <a:gdLst/>
            <a:ahLst/>
            <a:cxnLst/>
            <a:rect l="l" t="t" r="r" b="b"/>
            <a:pathLst>
              <a:path w="1567117" h="428998">
                <a:moveTo>
                  <a:pt x="0" y="0"/>
                </a:moveTo>
                <a:lnTo>
                  <a:pt x="1567117" y="0"/>
                </a:lnTo>
                <a:lnTo>
                  <a:pt x="1567117" y="428998"/>
                </a:lnTo>
                <a:lnTo>
                  <a:pt x="0" y="4289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30" name="Freeform 30"/>
          <p:cNvSpPr/>
          <p:nvPr/>
        </p:nvSpPr>
        <p:spPr>
          <a:xfrm>
            <a:off x="1028700" y="441509"/>
            <a:ext cx="2600879" cy="953088"/>
          </a:xfrm>
          <a:custGeom>
            <a:avLst/>
            <a:gdLst/>
            <a:ahLst/>
            <a:cxnLst/>
            <a:rect l="l" t="t" r="r" b="b"/>
            <a:pathLst>
              <a:path w="2600879" h="953088">
                <a:moveTo>
                  <a:pt x="0" y="0"/>
                </a:moveTo>
                <a:lnTo>
                  <a:pt x="2600879" y="0"/>
                </a:lnTo>
                <a:lnTo>
                  <a:pt x="2600879" y="953088"/>
                </a:lnTo>
                <a:lnTo>
                  <a:pt x="0" y="953088"/>
                </a:lnTo>
                <a:lnTo>
                  <a:pt x="0" y="0"/>
                </a:lnTo>
                <a:close/>
              </a:path>
            </a:pathLst>
          </a:custGeom>
          <a:blipFill>
            <a:blip r:embed="rId7"/>
            <a:stretch>
              <a:fillRect/>
            </a:stretch>
          </a:blipFill>
        </p:spPr>
        <p:txBody>
          <a:bodyPr/>
          <a:lstStyle/>
          <a:p>
            <a:endParaRPr lang="en-GB"/>
          </a:p>
        </p:txBody>
      </p:sp>
      <p:pic>
        <p:nvPicPr>
          <p:cNvPr id="31" name="Picture 4" descr="Image Transparent Animation Bouncy Question Mark - Transparent Animated ...">
            <a:extLst>
              <a:ext uri="{FF2B5EF4-FFF2-40B4-BE49-F238E27FC236}">
                <a16:creationId xmlns:a16="http://schemas.microsoft.com/office/drawing/2014/main" id="{D0CDCBA3-1B6D-696C-E824-B5AE7604859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4083" b="89837" l="10000" r="90000">
                        <a14:foregroundMark x1="36111" y1="37114" x2="36111" y2="37114"/>
                        <a14:foregroundMark x1="37889" y1="16152" x2="37889" y2="16152"/>
                        <a14:foregroundMark x1="42222" y1="13339" x2="42222" y2="13339"/>
                        <a14:foregroundMark x1="44333" y1="16152" x2="44333" y2="16152"/>
                        <a14:foregroundMark x1="51333" y1="14065" x2="51333" y2="14065"/>
                        <a14:foregroundMark x1="56556" y1="9800" x2="56556" y2="9800"/>
                        <a14:foregroundMark x1="56111" y1="4083" x2="56111" y2="4083"/>
                        <a14:foregroundMark x1="37444" y1="6897" x2="37444" y2="6897"/>
                        <a14:foregroundMark x1="36556" y1="6261" x2="36556" y2="6261"/>
                        <a14:foregroundMark x1="36111" y1="39655" x2="36111" y2="39655"/>
                        <a14:foregroundMark x1="34333" y1="45281" x2="34333" y2="45281"/>
                        <a14:foregroundMark x1="53556" y1="84120" x2="53556" y2="84120"/>
                        <a14:foregroundMark x1="33889" y1="14065" x2="33889" y2="14065"/>
                        <a14:foregroundMark x1="33111" y1="12976" x2="33111" y2="12976"/>
                        <a14:foregroundMark x1="38333" y1="9437" x2="38333" y2="9437"/>
                        <a14:foregroundMark x1="57444" y1="6261" x2="57444" y2="6261"/>
                        <a14:foregroundMark x1="58778" y1="6534" x2="58778" y2="6534"/>
                        <a14:foregroundMark x1="58778" y1="7623" x2="58778" y2="7623"/>
                        <a14:foregroundMark x1="58778" y1="7623" x2="58778" y2="7623"/>
                        <a14:foregroundMark x1="57000" y1="7623" x2="57000" y2="7623"/>
                        <a14:foregroundMark x1="54778" y1="6897" x2="54778" y2="6897"/>
                        <a14:foregroundMark x1="57000" y1="6897" x2="57000" y2="6897"/>
                        <a14:backgroundMark x1="55667" y1="5535" x2="55667" y2="5535"/>
                      </a14:backgroundRemoval>
                    </a14:imgEffect>
                  </a14:imgLayer>
                </a14:imgProps>
              </a:ext>
            </a:extLst>
          </a:blip>
          <a:srcRect/>
          <a:stretch>
            <a:fillRect/>
          </a:stretch>
        </p:blipFill>
        <p:spPr>
          <a:xfrm>
            <a:off x="7251277" y="3837594"/>
            <a:ext cx="2234638" cy="2736287"/>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8"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4452967" y="-4568146"/>
            <a:ext cx="16900730" cy="19423292"/>
          </a:xfrm>
          <a:custGeom>
            <a:avLst/>
            <a:gdLst/>
            <a:ahLst/>
            <a:cxnLst/>
            <a:rect l="l" t="t" r="r" b="b"/>
            <a:pathLst>
              <a:path w="16900730" h="19423292">
                <a:moveTo>
                  <a:pt x="0" y="0"/>
                </a:moveTo>
                <a:lnTo>
                  <a:pt x="16900730" y="0"/>
                </a:lnTo>
                <a:lnTo>
                  <a:pt x="16900730" y="19423292"/>
                </a:lnTo>
                <a:lnTo>
                  <a:pt x="0" y="19423292"/>
                </a:lnTo>
                <a:lnTo>
                  <a:pt x="0" y="0"/>
                </a:lnTo>
                <a:close/>
              </a:path>
            </a:pathLst>
          </a:custGeom>
          <a:blipFill>
            <a:blip r:embed="rId3">
              <a:alphaModFix amt="8999"/>
              <a:extLst>
                <a:ext uri="{96DAC541-7B7A-43D3-8B79-37D633B846F1}">
                  <asvg:svgBlip xmlns:asvg="http://schemas.microsoft.com/office/drawing/2016/SVG/main" r:embed="rId4"/>
                </a:ext>
              </a:extLst>
            </a:blip>
            <a:stretch>
              <a:fillRect l="-407296" b="-61316"/>
            </a:stretch>
          </a:blipFill>
        </p:spPr>
        <p:txBody>
          <a:bodyPr/>
          <a:lstStyle/>
          <a:p>
            <a:endParaRPr lang="en-GB" dirty="0"/>
          </a:p>
        </p:txBody>
      </p:sp>
      <p:sp>
        <p:nvSpPr>
          <p:cNvPr id="17" name="Freeform 5">
            <a:extLst>
              <a:ext uri="{FF2B5EF4-FFF2-40B4-BE49-F238E27FC236}">
                <a16:creationId xmlns:a16="http://schemas.microsoft.com/office/drawing/2014/main" id="{088C1AC5-C084-A58D-5CF3-A8AF00BFD0F1}"/>
              </a:ext>
            </a:extLst>
          </p:cNvPr>
          <p:cNvSpPr/>
          <p:nvPr/>
        </p:nvSpPr>
        <p:spPr>
          <a:xfrm>
            <a:off x="7410048" y="3108921"/>
            <a:ext cx="6482961" cy="652153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lumMod val="40000"/>
              <a:lumOff val="60000"/>
            </a:schemeClr>
          </a:solidFill>
          <a:ln cap="sq">
            <a:noFill/>
            <a:prstDash val="solid"/>
            <a:miter/>
          </a:ln>
        </p:spPr>
        <p:txBody>
          <a:bodyPr/>
          <a:lstStyle/>
          <a:p>
            <a:endParaRPr lang="en-GB" dirty="0"/>
          </a:p>
        </p:txBody>
      </p:sp>
      <p:sp>
        <p:nvSpPr>
          <p:cNvPr id="16" name="Freeform 5">
            <a:extLst>
              <a:ext uri="{FF2B5EF4-FFF2-40B4-BE49-F238E27FC236}">
                <a16:creationId xmlns:a16="http://schemas.microsoft.com/office/drawing/2014/main" id="{F880477A-19FD-A1AF-D129-C8575F221EFA}"/>
              </a:ext>
            </a:extLst>
          </p:cNvPr>
          <p:cNvSpPr/>
          <p:nvPr/>
        </p:nvSpPr>
        <p:spPr>
          <a:xfrm>
            <a:off x="3510482" y="5313128"/>
            <a:ext cx="5358500" cy="5201374"/>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lumMod val="40000"/>
              <a:lumOff val="60000"/>
            </a:schemeClr>
          </a:solidFill>
          <a:ln cap="sq">
            <a:noFill/>
            <a:prstDash val="solid"/>
            <a:miter/>
          </a:ln>
        </p:spPr>
        <p:txBody>
          <a:bodyPr/>
          <a:lstStyle/>
          <a:p>
            <a:endParaRPr lang="en-GB" dirty="0"/>
          </a:p>
        </p:txBody>
      </p:sp>
      <p:sp>
        <p:nvSpPr>
          <p:cNvPr id="14" name="Freeform 5">
            <a:extLst>
              <a:ext uri="{FF2B5EF4-FFF2-40B4-BE49-F238E27FC236}">
                <a16:creationId xmlns:a16="http://schemas.microsoft.com/office/drawing/2014/main" id="{2941D4D3-AF9E-5C86-3FFF-C5CB984FBF17}"/>
              </a:ext>
            </a:extLst>
          </p:cNvPr>
          <p:cNvSpPr/>
          <p:nvPr/>
        </p:nvSpPr>
        <p:spPr>
          <a:xfrm>
            <a:off x="-454861" y="3288745"/>
            <a:ext cx="4907828" cy="4773717"/>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lumMod val="40000"/>
              <a:lumOff val="60000"/>
            </a:schemeClr>
          </a:solidFill>
          <a:ln cap="sq">
            <a:noFill/>
            <a:prstDash val="solid"/>
            <a:miter/>
          </a:ln>
        </p:spPr>
        <p:txBody>
          <a:bodyPr/>
          <a:lstStyle/>
          <a:p>
            <a:endParaRPr lang="en-GB" dirty="0"/>
          </a:p>
        </p:txBody>
      </p:sp>
      <p:sp>
        <p:nvSpPr>
          <p:cNvPr id="2" name="Freeform 2"/>
          <p:cNvSpPr/>
          <p:nvPr/>
        </p:nvSpPr>
        <p:spPr>
          <a:xfrm rot="1095156">
            <a:off x="-4098793" y="-4550300"/>
            <a:ext cx="7891968" cy="7891968"/>
          </a:xfrm>
          <a:custGeom>
            <a:avLst/>
            <a:gdLst/>
            <a:ahLst/>
            <a:cxnLst/>
            <a:rect l="l" t="t" r="r" b="b"/>
            <a:pathLst>
              <a:path w="7891968" h="7891968">
                <a:moveTo>
                  <a:pt x="0" y="0"/>
                </a:moveTo>
                <a:lnTo>
                  <a:pt x="7891967" y="0"/>
                </a:lnTo>
                <a:lnTo>
                  <a:pt x="7891967" y="7891967"/>
                </a:lnTo>
                <a:lnTo>
                  <a:pt x="0" y="78919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4" name="Group 4"/>
          <p:cNvGrpSpPr/>
          <p:nvPr/>
        </p:nvGrpSpPr>
        <p:grpSpPr>
          <a:xfrm>
            <a:off x="1752881" y="9161550"/>
            <a:ext cx="2625834" cy="2625834"/>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52F6C"/>
            </a:solidFill>
            <a:ln cap="sq">
              <a:noFill/>
              <a:prstDash val="solid"/>
              <a:miter/>
            </a:ln>
          </p:spPr>
          <p:txBody>
            <a:bodyPr/>
            <a:lstStyle/>
            <a:p>
              <a:endParaRPr lang="en-GB"/>
            </a:p>
          </p:txBody>
        </p:sp>
        <p:sp>
          <p:nvSpPr>
            <p:cNvPr id="6" name="TextBox 6"/>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sp>
        <p:nvSpPr>
          <p:cNvPr id="7" name="TextBox 7"/>
          <p:cNvSpPr txBox="1"/>
          <p:nvPr/>
        </p:nvSpPr>
        <p:spPr>
          <a:xfrm>
            <a:off x="4336968" y="313992"/>
            <a:ext cx="13868119" cy="2972224"/>
          </a:xfrm>
          <a:prstGeom prst="rect">
            <a:avLst/>
          </a:prstGeom>
        </p:spPr>
        <p:txBody>
          <a:bodyPr wrap="square" lIns="0" tIns="0" rIns="0" bIns="0" rtlCol="0" anchor="t">
            <a:spAutoFit/>
          </a:bodyPr>
          <a:lstStyle/>
          <a:p>
            <a:pPr>
              <a:lnSpc>
                <a:spcPts val="11891"/>
              </a:lnSpc>
              <a:spcBef>
                <a:spcPct val="0"/>
              </a:spcBef>
            </a:pPr>
            <a:r>
              <a:rPr lang="en-US" sz="7200" spc="84" dirty="0">
                <a:solidFill>
                  <a:srgbClr val="000000"/>
                </a:solidFill>
                <a:latin typeface="Cooper Hewitt"/>
              </a:rPr>
              <a:t>Vaping is not safe for children or young people</a:t>
            </a:r>
          </a:p>
        </p:txBody>
      </p:sp>
      <p:sp>
        <p:nvSpPr>
          <p:cNvPr id="9" name="TextBox 8">
            <a:extLst>
              <a:ext uri="{FF2B5EF4-FFF2-40B4-BE49-F238E27FC236}">
                <a16:creationId xmlns:a16="http://schemas.microsoft.com/office/drawing/2014/main" id="{E1A10719-5CFB-859A-D2DA-8A447212EAEE}"/>
              </a:ext>
            </a:extLst>
          </p:cNvPr>
          <p:cNvSpPr txBox="1"/>
          <p:nvPr/>
        </p:nvSpPr>
        <p:spPr>
          <a:xfrm>
            <a:off x="210488" y="4160166"/>
            <a:ext cx="4126480" cy="3385542"/>
          </a:xfrm>
          <a:prstGeom prst="rect">
            <a:avLst/>
          </a:prstGeom>
          <a:noFill/>
        </p:spPr>
        <p:txBody>
          <a:bodyPr wrap="square" rtlCol="0">
            <a:spAutoFit/>
          </a:bodyPr>
          <a:lstStyle/>
          <a:p>
            <a:r>
              <a:rPr lang="en-GB" sz="2800" dirty="0">
                <a:latin typeface="Cooper Hewitt" panose="020B0604020202020204" charset="0"/>
                <a:ea typeface="Cooper Hewitt" panose="020B0604020202020204" charset="0"/>
              </a:rPr>
              <a:t>Vapes are still quite new, and little is known on the health effects on young vapers over time. Children and young people vaping today are our “guinea pigs”. </a:t>
            </a:r>
          </a:p>
          <a:p>
            <a:endParaRPr lang="en-GB" dirty="0"/>
          </a:p>
        </p:txBody>
      </p:sp>
      <p:sp>
        <p:nvSpPr>
          <p:cNvPr id="10" name="TextBox 9">
            <a:extLst>
              <a:ext uri="{FF2B5EF4-FFF2-40B4-BE49-F238E27FC236}">
                <a16:creationId xmlns:a16="http://schemas.microsoft.com/office/drawing/2014/main" id="{32184DCF-814B-2DC3-DCCD-573AF82C5991}"/>
              </a:ext>
            </a:extLst>
          </p:cNvPr>
          <p:cNvSpPr txBox="1"/>
          <p:nvPr/>
        </p:nvSpPr>
        <p:spPr>
          <a:xfrm>
            <a:off x="4467898" y="6369691"/>
            <a:ext cx="3713815" cy="3385542"/>
          </a:xfrm>
          <a:prstGeom prst="rect">
            <a:avLst/>
          </a:prstGeom>
          <a:noFill/>
        </p:spPr>
        <p:txBody>
          <a:bodyPr wrap="square" rtlCol="0">
            <a:spAutoFit/>
          </a:bodyPr>
          <a:lstStyle/>
          <a:p>
            <a:r>
              <a:rPr lang="en-GB" sz="2800" dirty="0">
                <a:latin typeface="Cooper Hewitt" panose="020B0604020202020204" charset="0"/>
                <a:ea typeface="Cooper Hewitt" panose="020B0604020202020204" charset="0"/>
              </a:rPr>
              <a:t>The chemicals in them cause coughing, headaches,  dizziness, and sore throats, and can also have more serious effects on the heart and lungs. </a:t>
            </a:r>
          </a:p>
          <a:p>
            <a:endParaRPr lang="en-GB" dirty="0"/>
          </a:p>
        </p:txBody>
      </p:sp>
      <p:sp>
        <p:nvSpPr>
          <p:cNvPr id="18" name="Freeform 5">
            <a:extLst>
              <a:ext uri="{FF2B5EF4-FFF2-40B4-BE49-F238E27FC236}">
                <a16:creationId xmlns:a16="http://schemas.microsoft.com/office/drawing/2014/main" id="{735D2378-C0FD-A12A-F3BD-329E214E77F3}"/>
              </a:ext>
            </a:extLst>
          </p:cNvPr>
          <p:cNvSpPr/>
          <p:nvPr/>
        </p:nvSpPr>
        <p:spPr>
          <a:xfrm>
            <a:off x="12754207" y="4838700"/>
            <a:ext cx="6077800" cy="59436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lumMod val="40000"/>
              <a:lumOff val="60000"/>
            </a:schemeClr>
          </a:solidFill>
          <a:ln cap="sq">
            <a:noFill/>
            <a:prstDash val="solid"/>
            <a:miter/>
          </a:ln>
        </p:spPr>
        <p:txBody>
          <a:bodyPr/>
          <a:lstStyle/>
          <a:p>
            <a:endParaRPr lang="en-GB" dirty="0"/>
          </a:p>
        </p:txBody>
      </p:sp>
      <p:sp>
        <p:nvSpPr>
          <p:cNvPr id="11" name="TextBox 10">
            <a:extLst>
              <a:ext uri="{FF2B5EF4-FFF2-40B4-BE49-F238E27FC236}">
                <a16:creationId xmlns:a16="http://schemas.microsoft.com/office/drawing/2014/main" id="{2FBC6097-152B-D098-8F6A-34C2E3B58B06}"/>
              </a:ext>
            </a:extLst>
          </p:cNvPr>
          <p:cNvSpPr txBox="1"/>
          <p:nvPr/>
        </p:nvSpPr>
        <p:spPr>
          <a:xfrm>
            <a:off x="8709976" y="3903792"/>
            <a:ext cx="4630090" cy="5109091"/>
          </a:xfrm>
          <a:prstGeom prst="rect">
            <a:avLst/>
          </a:prstGeom>
          <a:noFill/>
        </p:spPr>
        <p:txBody>
          <a:bodyPr wrap="square" rtlCol="0">
            <a:spAutoFit/>
          </a:bodyPr>
          <a:lstStyle/>
          <a:p>
            <a:r>
              <a:rPr lang="en-US" sz="2800" dirty="0">
                <a:latin typeface="Cooper Hewitt" panose="020B0604020202020204" charset="0"/>
                <a:ea typeface="Cooper Hewitt" panose="020B0604020202020204" charset="0"/>
              </a:rPr>
              <a:t>Nearly all vapes contain nicotine, the addictive chemical found in cigarettes. If you use vapes often, you may get addicted to them and feel bad when you haven’t vaped for a while. This will make you bad-tempered and anxious and you won’t be able to concentrate well. </a:t>
            </a:r>
          </a:p>
          <a:p>
            <a:endParaRPr lang="en-GB" dirty="0"/>
          </a:p>
        </p:txBody>
      </p:sp>
      <p:sp>
        <p:nvSpPr>
          <p:cNvPr id="12" name="TextBox 11">
            <a:extLst>
              <a:ext uri="{FF2B5EF4-FFF2-40B4-BE49-F238E27FC236}">
                <a16:creationId xmlns:a16="http://schemas.microsoft.com/office/drawing/2014/main" id="{6EF06F8F-548F-A146-0CF9-22EED75EAC35}"/>
              </a:ext>
            </a:extLst>
          </p:cNvPr>
          <p:cNvSpPr txBox="1"/>
          <p:nvPr/>
        </p:nvSpPr>
        <p:spPr>
          <a:xfrm>
            <a:off x="14056898" y="5885773"/>
            <a:ext cx="3740848" cy="4247317"/>
          </a:xfrm>
          <a:prstGeom prst="rect">
            <a:avLst/>
          </a:prstGeom>
          <a:noFill/>
        </p:spPr>
        <p:txBody>
          <a:bodyPr wrap="square" rtlCol="0">
            <a:spAutoFit/>
          </a:bodyPr>
          <a:lstStyle/>
          <a:p>
            <a:r>
              <a:rPr lang="en-GB" sz="2800" dirty="0">
                <a:latin typeface="Cooper Hewitt" panose="020B0604020202020204" charset="0"/>
                <a:ea typeface="Cooper Hewitt" panose="020B0604020202020204" charset="0"/>
              </a:rPr>
              <a:t>A young person’s brain is still developing, and scientists believe that nicotine could interfere with brain development. But more research is needed on this before they can be sure. </a:t>
            </a:r>
          </a:p>
          <a:p>
            <a:endParaRPr lang="en-GB" dirty="0"/>
          </a:p>
        </p:txBody>
      </p:sp>
      <p:sp>
        <p:nvSpPr>
          <p:cNvPr id="13" name="Freeform 19">
            <a:extLst>
              <a:ext uri="{FF2B5EF4-FFF2-40B4-BE49-F238E27FC236}">
                <a16:creationId xmlns:a16="http://schemas.microsoft.com/office/drawing/2014/main" id="{71017B83-F0BB-5AC8-4659-EB5428E7A7C6}"/>
              </a:ext>
            </a:extLst>
          </p:cNvPr>
          <p:cNvSpPr/>
          <p:nvPr/>
        </p:nvSpPr>
        <p:spPr>
          <a:xfrm>
            <a:off x="262198" y="8167632"/>
            <a:ext cx="2611344" cy="954328"/>
          </a:xfrm>
          <a:custGeom>
            <a:avLst/>
            <a:gdLst/>
            <a:ahLst/>
            <a:cxnLst/>
            <a:rect l="l" t="t" r="r" b="b"/>
            <a:pathLst>
              <a:path w="2611344" h="954328">
                <a:moveTo>
                  <a:pt x="0" y="0"/>
                </a:moveTo>
                <a:lnTo>
                  <a:pt x="2611344" y="0"/>
                </a:lnTo>
                <a:lnTo>
                  <a:pt x="2611344" y="954328"/>
                </a:lnTo>
                <a:lnTo>
                  <a:pt x="0" y="95432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Tree>
    <p:extLst>
      <p:ext uri="{BB962C8B-B14F-4D97-AF65-F5344CB8AC3E}">
        <p14:creationId xmlns:p14="http://schemas.microsoft.com/office/powerpoint/2010/main" val="3440253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5">
            <a:extLst>
              <a:ext uri="{FF2B5EF4-FFF2-40B4-BE49-F238E27FC236}">
                <a16:creationId xmlns:a16="http://schemas.microsoft.com/office/drawing/2014/main" id="{17ED3157-BD03-80AB-2461-D677E4935A64}"/>
              </a:ext>
            </a:extLst>
          </p:cNvPr>
          <p:cNvSpPr/>
          <p:nvPr/>
        </p:nvSpPr>
        <p:spPr>
          <a:xfrm>
            <a:off x="14396578" y="5016264"/>
            <a:ext cx="3406724" cy="3158603"/>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lumMod val="40000"/>
              <a:lumOff val="60000"/>
            </a:schemeClr>
          </a:solidFill>
          <a:ln cap="sq">
            <a:noFill/>
            <a:prstDash val="solid"/>
            <a:miter/>
          </a:ln>
        </p:spPr>
        <p:txBody>
          <a:bodyPr/>
          <a:lstStyle/>
          <a:p>
            <a:endParaRPr lang="en-GB" dirty="0"/>
          </a:p>
        </p:txBody>
      </p:sp>
      <p:sp>
        <p:nvSpPr>
          <p:cNvPr id="4" name="Freeform 4"/>
          <p:cNvSpPr/>
          <p:nvPr/>
        </p:nvSpPr>
        <p:spPr>
          <a:xfrm>
            <a:off x="754204" y="3745072"/>
            <a:ext cx="1598198" cy="1598198"/>
          </a:xfrm>
          <a:custGeom>
            <a:avLst/>
            <a:gdLst/>
            <a:ahLst/>
            <a:cxnLst/>
            <a:rect l="l" t="t" r="r" b="b"/>
            <a:pathLst>
              <a:path w="1598198" h="1598198">
                <a:moveTo>
                  <a:pt x="0" y="0"/>
                </a:moveTo>
                <a:lnTo>
                  <a:pt x="1598198" y="0"/>
                </a:lnTo>
                <a:lnTo>
                  <a:pt x="1598198" y="1598197"/>
                </a:lnTo>
                <a:lnTo>
                  <a:pt x="0" y="159819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5" name="Freeform 5"/>
          <p:cNvSpPr/>
          <p:nvPr/>
        </p:nvSpPr>
        <p:spPr>
          <a:xfrm>
            <a:off x="754204" y="6120133"/>
            <a:ext cx="1598198" cy="1598198"/>
          </a:xfrm>
          <a:custGeom>
            <a:avLst/>
            <a:gdLst/>
            <a:ahLst/>
            <a:cxnLst/>
            <a:rect l="l" t="t" r="r" b="b"/>
            <a:pathLst>
              <a:path w="1598198" h="1598198">
                <a:moveTo>
                  <a:pt x="0" y="0"/>
                </a:moveTo>
                <a:lnTo>
                  <a:pt x="1598198" y="0"/>
                </a:lnTo>
                <a:lnTo>
                  <a:pt x="1598198" y="1598198"/>
                </a:lnTo>
                <a:lnTo>
                  <a:pt x="0" y="15981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0" name="Freeform 10"/>
          <p:cNvSpPr/>
          <p:nvPr/>
        </p:nvSpPr>
        <p:spPr>
          <a:xfrm rot="-5400000">
            <a:off x="16399378" y="-227355"/>
            <a:ext cx="2512109" cy="2512109"/>
          </a:xfrm>
          <a:custGeom>
            <a:avLst/>
            <a:gdLst/>
            <a:ahLst/>
            <a:cxnLst/>
            <a:rect l="l" t="t" r="r" b="b"/>
            <a:pathLst>
              <a:path w="2512109" h="2512109">
                <a:moveTo>
                  <a:pt x="0" y="0"/>
                </a:moveTo>
                <a:lnTo>
                  <a:pt x="2512110" y="0"/>
                </a:lnTo>
                <a:lnTo>
                  <a:pt x="2512110" y="2512110"/>
                </a:lnTo>
                <a:lnTo>
                  <a:pt x="0" y="251211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1" name="TextBox 11"/>
          <p:cNvSpPr txBox="1"/>
          <p:nvPr/>
        </p:nvSpPr>
        <p:spPr>
          <a:xfrm>
            <a:off x="2743200" y="3865942"/>
            <a:ext cx="6400800" cy="1477328"/>
          </a:xfrm>
          <a:prstGeom prst="rect">
            <a:avLst/>
          </a:prstGeom>
        </p:spPr>
        <p:txBody>
          <a:bodyPr wrap="square" lIns="0" tIns="0" rIns="0" bIns="0" rtlCol="0" anchor="t">
            <a:spAutoFit/>
          </a:bodyPr>
          <a:lstStyle/>
          <a:p>
            <a:pPr marL="0" lvl="0" indent="0" algn="l"/>
            <a:r>
              <a:rPr lang="en-US" sz="3200" dirty="0">
                <a:latin typeface="Cooper Hewitt" panose="020B0604020202020204" charset="0"/>
                <a:ea typeface="Cooper Hewitt" panose="020B0604020202020204" charset="0"/>
              </a:rPr>
              <a:t>They are expensive. What could you spend your money on instead of vapes? </a:t>
            </a:r>
          </a:p>
        </p:txBody>
      </p:sp>
      <p:sp>
        <p:nvSpPr>
          <p:cNvPr id="13" name="TextBox 13"/>
          <p:cNvSpPr txBox="1"/>
          <p:nvPr/>
        </p:nvSpPr>
        <p:spPr>
          <a:xfrm>
            <a:off x="2624761" y="5694045"/>
            <a:ext cx="7101394" cy="2954655"/>
          </a:xfrm>
          <a:prstGeom prst="rect">
            <a:avLst/>
          </a:prstGeom>
        </p:spPr>
        <p:txBody>
          <a:bodyPr lIns="0" tIns="0" rIns="0" bIns="0" rtlCol="0" anchor="t">
            <a:spAutoFit/>
          </a:bodyPr>
          <a:lstStyle/>
          <a:p>
            <a:pPr lvl="0"/>
            <a:r>
              <a:rPr lang="en-GB" sz="3200" dirty="0">
                <a:latin typeface="Cooper Hewitt" panose="020B0604020202020204" charset="0"/>
                <a:ea typeface="Cooper Hewitt" panose="020B0604020202020204" charset="0"/>
              </a:rPr>
              <a:t>There are many dangerous, illegal vapes on the market. These contain unknown chemicals and higher amounts of nicotine, with many more “puffs” than is safe. But they look the same as the legal ones </a:t>
            </a:r>
          </a:p>
        </p:txBody>
      </p:sp>
      <p:sp>
        <p:nvSpPr>
          <p:cNvPr id="17" name="TextBox 17"/>
          <p:cNvSpPr txBox="1"/>
          <p:nvPr/>
        </p:nvSpPr>
        <p:spPr>
          <a:xfrm>
            <a:off x="650814" y="748444"/>
            <a:ext cx="14254172" cy="1170962"/>
          </a:xfrm>
          <a:prstGeom prst="rect">
            <a:avLst/>
          </a:prstGeom>
        </p:spPr>
        <p:txBody>
          <a:bodyPr wrap="square" lIns="0" tIns="0" rIns="0" bIns="0" rtlCol="0" anchor="t">
            <a:spAutoFit/>
          </a:bodyPr>
          <a:lstStyle/>
          <a:p>
            <a:pPr>
              <a:lnSpc>
                <a:spcPts val="9624"/>
              </a:lnSpc>
              <a:spcBef>
                <a:spcPct val="0"/>
              </a:spcBef>
            </a:pPr>
            <a:r>
              <a:rPr lang="en-US" sz="6973" spc="348" dirty="0">
                <a:solidFill>
                  <a:srgbClr val="000000"/>
                </a:solidFill>
                <a:latin typeface="Cooper Hewitt"/>
              </a:rPr>
              <a:t>Why you should not </a:t>
            </a:r>
            <a:r>
              <a:rPr lang="en-US" sz="6973" spc="348">
                <a:solidFill>
                  <a:srgbClr val="000000"/>
                </a:solidFill>
                <a:latin typeface="Cooper Hewitt"/>
              </a:rPr>
              <a:t>try vaping</a:t>
            </a:r>
            <a:endParaRPr lang="en-US" sz="6973" spc="348" dirty="0">
              <a:solidFill>
                <a:srgbClr val="000000"/>
              </a:solidFill>
              <a:latin typeface="Cooper Hewitt"/>
            </a:endParaRPr>
          </a:p>
        </p:txBody>
      </p:sp>
      <p:sp>
        <p:nvSpPr>
          <p:cNvPr id="19" name="Freeform 19"/>
          <p:cNvSpPr/>
          <p:nvPr/>
        </p:nvSpPr>
        <p:spPr>
          <a:xfrm>
            <a:off x="15247690" y="8935837"/>
            <a:ext cx="2611344" cy="954328"/>
          </a:xfrm>
          <a:custGeom>
            <a:avLst/>
            <a:gdLst/>
            <a:ahLst/>
            <a:cxnLst/>
            <a:rect l="l" t="t" r="r" b="b"/>
            <a:pathLst>
              <a:path w="2611344" h="954328">
                <a:moveTo>
                  <a:pt x="0" y="0"/>
                </a:moveTo>
                <a:lnTo>
                  <a:pt x="2611344" y="0"/>
                </a:lnTo>
                <a:lnTo>
                  <a:pt x="2611344" y="954328"/>
                </a:lnTo>
                <a:lnTo>
                  <a:pt x="0" y="95432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3" name="TextBox 11">
            <a:extLst>
              <a:ext uri="{FF2B5EF4-FFF2-40B4-BE49-F238E27FC236}">
                <a16:creationId xmlns:a16="http://schemas.microsoft.com/office/drawing/2014/main" id="{5D46D570-001B-414F-FF1A-65BCA518D779}"/>
              </a:ext>
            </a:extLst>
          </p:cNvPr>
          <p:cNvSpPr txBox="1"/>
          <p:nvPr/>
        </p:nvSpPr>
        <p:spPr>
          <a:xfrm>
            <a:off x="650814" y="2689414"/>
            <a:ext cx="10668000" cy="333105"/>
          </a:xfrm>
          <a:prstGeom prst="rect">
            <a:avLst/>
          </a:prstGeom>
        </p:spPr>
        <p:txBody>
          <a:bodyPr wrap="square" lIns="0" tIns="0" rIns="0" bIns="0" rtlCol="0" anchor="t">
            <a:spAutoFit/>
          </a:bodyPr>
          <a:lstStyle/>
          <a:p>
            <a:pPr marL="0" lvl="0" indent="0" algn="l">
              <a:lnSpc>
                <a:spcPts val="2523"/>
              </a:lnSpc>
            </a:pPr>
            <a:r>
              <a:rPr lang="en-US" sz="3200" spc="18" dirty="0">
                <a:solidFill>
                  <a:srgbClr val="652F6C"/>
                </a:solidFill>
                <a:latin typeface="Arial Nova"/>
              </a:rPr>
              <a:t>As well as the health risks, there are other factors…</a:t>
            </a:r>
          </a:p>
        </p:txBody>
      </p:sp>
      <p:pic>
        <p:nvPicPr>
          <p:cNvPr id="1026" name="Picture 2" descr="Emoji - Discord Thinking Emoji - CleanPNG / KissPNG">
            <a:extLst>
              <a:ext uri="{FF2B5EF4-FFF2-40B4-BE49-F238E27FC236}">
                <a16:creationId xmlns:a16="http://schemas.microsoft.com/office/drawing/2014/main" id="{AC6D8346-BF65-E265-2514-66F34BFE2BFE}"/>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000" b="96444" l="6000" r="92778">
                        <a14:foregroundMark x1="49222" y1="3111" x2="49222" y2="3111"/>
                        <a14:foregroundMark x1="47889" y1="9000" x2="44222" y2="9000"/>
                        <a14:foregroundMark x1="6222" y1="45667" x2="6222" y2="45667"/>
                        <a14:foregroundMark x1="92778" y1="40667" x2="92778" y2="40667"/>
                        <a14:foregroundMark x1="37444" y1="96444" x2="37444" y2="96444"/>
                      </a14:backgroundRemoval>
                    </a14:imgEffect>
                  </a14:imgLayer>
                </a14:imgProps>
              </a:ext>
              <a:ext uri="{28A0092B-C50C-407E-A947-70E740481C1C}">
                <a14:useLocalDpi xmlns:a14="http://schemas.microsoft.com/office/drawing/2010/main" val="0"/>
              </a:ext>
            </a:extLst>
          </a:blip>
          <a:srcRect/>
          <a:stretch>
            <a:fillRect/>
          </a:stretch>
        </p:blipFill>
        <p:spPr bwMode="auto">
          <a:xfrm>
            <a:off x="4130661" y="4842272"/>
            <a:ext cx="526004" cy="526004"/>
          </a:xfrm>
          <a:prstGeom prst="rect">
            <a:avLst/>
          </a:prstGeom>
          <a:noFill/>
          <a:extLst>
            <a:ext uri="{909E8E84-426E-40DD-AFC4-6F175D3DCCD1}">
              <a14:hiddenFill xmlns:a14="http://schemas.microsoft.com/office/drawing/2010/main">
                <a:solidFill>
                  <a:srgbClr val="FFFFFF"/>
                </a:solidFill>
              </a14:hiddenFill>
            </a:ext>
          </a:extLst>
        </p:spPr>
      </p:pic>
      <p:pic>
        <p:nvPicPr>
          <p:cNvPr id="12" name="Graphic 11" descr="Pound with solid fill">
            <a:extLst>
              <a:ext uri="{FF2B5EF4-FFF2-40B4-BE49-F238E27FC236}">
                <a16:creationId xmlns:a16="http://schemas.microsoft.com/office/drawing/2014/main" id="{FD15159B-454C-D6F6-5B0B-D0E171E648D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00352" y="3956833"/>
            <a:ext cx="1105901" cy="1105901"/>
          </a:xfrm>
          <a:prstGeom prst="rect">
            <a:avLst/>
          </a:prstGeom>
        </p:spPr>
      </p:pic>
      <p:sp>
        <p:nvSpPr>
          <p:cNvPr id="14" name="Freeform 5">
            <a:extLst>
              <a:ext uri="{FF2B5EF4-FFF2-40B4-BE49-F238E27FC236}">
                <a16:creationId xmlns:a16="http://schemas.microsoft.com/office/drawing/2014/main" id="{DD290BC2-2DB0-05B6-8618-F4E403FB073E}"/>
              </a:ext>
            </a:extLst>
          </p:cNvPr>
          <p:cNvSpPr/>
          <p:nvPr/>
        </p:nvSpPr>
        <p:spPr>
          <a:xfrm>
            <a:off x="10436301" y="2338992"/>
            <a:ext cx="4960849" cy="4852557"/>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lumMod val="40000"/>
              <a:lumOff val="60000"/>
            </a:schemeClr>
          </a:solidFill>
          <a:ln cap="sq">
            <a:noFill/>
            <a:prstDash val="solid"/>
            <a:miter/>
          </a:ln>
        </p:spPr>
        <p:txBody>
          <a:bodyPr/>
          <a:lstStyle/>
          <a:p>
            <a:endParaRPr lang="en-GB" dirty="0"/>
          </a:p>
        </p:txBody>
      </p:sp>
      <p:sp>
        <p:nvSpPr>
          <p:cNvPr id="16" name="TextBox 15">
            <a:extLst>
              <a:ext uri="{FF2B5EF4-FFF2-40B4-BE49-F238E27FC236}">
                <a16:creationId xmlns:a16="http://schemas.microsoft.com/office/drawing/2014/main" id="{D1E3019B-816B-D576-394F-248ACCA97CEF}"/>
              </a:ext>
            </a:extLst>
          </p:cNvPr>
          <p:cNvSpPr txBox="1"/>
          <p:nvPr/>
        </p:nvSpPr>
        <p:spPr>
          <a:xfrm>
            <a:off x="11045312" y="3249868"/>
            <a:ext cx="4351838" cy="3385542"/>
          </a:xfrm>
          <a:prstGeom prst="rect">
            <a:avLst/>
          </a:prstGeom>
          <a:noFill/>
        </p:spPr>
        <p:txBody>
          <a:bodyPr wrap="square" rtlCol="0">
            <a:spAutoFit/>
          </a:bodyPr>
          <a:lstStyle/>
          <a:p>
            <a:r>
              <a:rPr lang="en-US" sz="2800" dirty="0">
                <a:latin typeface="Cooper Hewitt" panose="020B0604020202020204" charset="0"/>
                <a:ea typeface="Cooper Hewitt" panose="020B0604020202020204" charset="0"/>
              </a:rPr>
              <a:t>Disposable vapes cost around £5. So, if you normally use 3 vapes per week, that would cost you £15 every week. </a:t>
            </a:r>
          </a:p>
          <a:p>
            <a:r>
              <a:rPr lang="en-US" sz="2800" dirty="0">
                <a:latin typeface="Cooper Hewitt" panose="020B0604020202020204" charset="0"/>
                <a:ea typeface="Cooper Hewitt" panose="020B0604020202020204" charset="0"/>
              </a:rPr>
              <a:t>Instead, you could spend your money on…</a:t>
            </a:r>
          </a:p>
          <a:p>
            <a:endParaRPr lang="en-GB" dirty="0"/>
          </a:p>
        </p:txBody>
      </p:sp>
      <p:sp>
        <p:nvSpPr>
          <p:cNvPr id="18" name="TextBox 17">
            <a:extLst>
              <a:ext uri="{FF2B5EF4-FFF2-40B4-BE49-F238E27FC236}">
                <a16:creationId xmlns:a16="http://schemas.microsoft.com/office/drawing/2014/main" id="{48F9DC1E-AB02-2725-7BF5-4402CC83A59F}"/>
              </a:ext>
            </a:extLst>
          </p:cNvPr>
          <p:cNvSpPr txBox="1"/>
          <p:nvPr/>
        </p:nvSpPr>
        <p:spPr>
          <a:xfrm>
            <a:off x="14885799" y="5771583"/>
            <a:ext cx="2698183" cy="2031325"/>
          </a:xfrm>
          <a:prstGeom prst="rect">
            <a:avLst/>
          </a:prstGeom>
          <a:noFill/>
        </p:spPr>
        <p:txBody>
          <a:bodyPr wrap="square" rtlCol="0">
            <a:spAutoFit/>
          </a:bodyPr>
          <a:lstStyle/>
          <a:p>
            <a:r>
              <a:rPr lang="en-US" sz="1800" dirty="0">
                <a:latin typeface="Cooper Hewitt" panose="020B0604020202020204" charset="0"/>
                <a:ea typeface="Cooper Hewitt" panose="020B0604020202020204" charset="0"/>
              </a:rPr>
              <a:t>An Odeon cinema ticket. At £6-8, you and a friend could go to see a movie and buy popcorn for the same price as 1 week with no vapes.</a:t>
            </a:r>
          </a:p>
          <a:p>
            <a:endParaRPr lang="en-GB" dirty="0"/>
          </a:p>
        </p:txBody>
      </p:sp>
      <p:sp>
        <p:nvSpPr>
          <p:cNvPr id="26" name="Freeform 5">
            <a:extLst>
              <a:ext uri="{FF2B5EF4-FFF2-40B4-BE49-F238E27FC236}">
                <a16:creationId xmlns:a16="http://schemas.microsoft.com/office/drawing/2014/main" id="{CCB303DF-601B-9904-3F85-EBFBF8ABAD96}"/>
              </a:ext>
            </a:extLst>
          </p:cNvPr>
          <p:cNvSpPr/>
          <p:nvPr/>
        </p:nvSpPr>
        <p:spPr>
          <a:xfrm>
            <a:off x="11967608" y="6469365"/>
            <a:ext cx="2857676" cy="277047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lumMod val="40000"/>
              <a:lumOff val="60000"/>
            </a:schemeClr>
          </a:solidFill>
          <a:ln cap="sq">
            <a:noFill/>
            <a:prstDash val="solid"/>
            <a:miter/>
          </a:ln>
        </p:spPr>
        <p:txBody>
          <a:bodyPr/>
          <a:lstStyle/>
          <a:p>
            <a:endParaRPr lang="en-GB" dirty="0"/>
          </a:p>
        </p:txBody>
      </p:sp>
      <p:sp>
        <p:nvSpPr>
          <p:cNvPr id="28" name="TextBox 27">
            <a:extLst>
              <a:ext uri="{FF2B5EF4-FFF2-40B4-BE49-F238E27FC236}">
                <a16:creationId xmlns:a16="http://schemas.microsoft.com/office/drawing/2014/main" id="{F857250F-97E5-06A8-FE2C-A4E3AAF10504}"/>
              </a:ext>
            </a:extLst>
          </p:cNvPr>
          <p:cNvSpPr txBox="1"/>
          <p:nvPr/>
        </p:nvSpPr>
        <p:spPr>
          <a:xfrm>
            <a:off x="12351577" y="7288234"/>
            <a:ext cx="2368456" cy="1477328"/>
          </a:xfrm>
          <a:prstGeom prst="rect">
            <a:avLst/>
          </a:prstGeom>
          <a:noFill/>
        </p:spPr>
        <p:txBody>
          <a:bodyPr wrap="square" rtlCol="0">
            <a:spAutoFit/>
          </a:bodyPr>
          <a:lstStyle/>
          <a:p>
            <a:r>
              <a:rPr lang="en-US" sz="1800" dirty="0">
                <a:latin typeface="Cooper Hewitt" panose="020B0604020202020204" charset="0"/>
                <a:ea typeface="Cooper Hewitt" panose="020B0604020202020204" charset="0"/>
              </a:rPr>
              <a:t>A new Apple </a:t>
            </a:r>
            <a:r>
              <a:rPr lang="en-US" sz="1800" dirty="0" err="1">
                <a:latin typeface="Cooper Hewitt" panose="020B0604020202020204" charset="0"/>
                <a:ea typeface="Cooper Hewitt" panose="020B0604020202020204" charset="0"/>
              </a:rPr>
              <a:t>Airpods</a:t>
            </a:r>
            <a:r>
              <a:rPr lang="en-US" sz="1800" dirty="0">
                <a:latin typeface="Cooper Hewitt" panose="020B0604020202020204" charset="0"/>
                <a:ea typeface="Cooper Hewitt" panose="020B0604020202020204" charset="0"/>
              </a:rPr>
              <a:t> 2</a:t>
            </a:r>
            <a:r>
              <a:rPr lang="en-US" sz="1800" baseline="30000" dirty="0">
                <a:latin typeface="Cooper Hewitt" panose="020B0604020202020204" charset="0"/>
                <a:ea typeface="Cooper Hewitt" panose="020B0604020202020204" charset="0"/>
              </a:rPr>
              <a:t>nd</a:t>
            </a:r>
            <a:r>
              <a:rPr lang="en-US" sz="1800" dirty="0">
                <a:latin typeface="Cooper Hewitt" panose="020B0604020202020204" charset="0"/>
                <a:ea typeface="Cooper Hewitt" panose="020B0604020202020204" charset="0"/>
              </a:rPr>
              <a:t> generation costs £129 = 8 ½ weeks without vapes.</a:t>
            </a:r>
          </a:p>
          <a:p>
            <a:endParaRPr lang="en-GB" dirty="0"/>
          </a:p>
        </p:txBody>
      </p:sp>
      <p:pic>
        <p:nvPicPr>
          <p:cNvPr id="1028" name="Picture 4" descr="ODEON Five Cinemas Tickets - ODEON ...">
            <a:extLst>
              <a:ext uri="{FF2B5EF4-FFF2-40B4-BE49-F238E27FC236}">
                <a16:creationId xmlns:a16="http://schemas.microsoft.com/office/drawing/2014/main" id="{BD839694-43AD-F1D0-DB54-25526A725013}"/>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4891" t="24980" r="15124" b="23780"/>
          <a:stretch/>
        </p:blipFill>
        <p:spPr bwMode="auto">
          <a:xfrm>
            <a:off x="15857396" y="4962026"/>
            <a:ext cx="1676400" cy="7364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AirPods (2nd generation)">
            <a:extLst>
              <a:ext uri="{FF2B5EF4-FFF2-40B4-BE49-F238E27FC236}">
                <a16:creationId xmlns:a16="http://schemas.microsoft.com/office/drawing/2014/main" id="{D22CF192-C84B-7AA0-C3E7-6BE476C006D3}"/>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6633" t="10741" r="16880" b="9259"/>
          <a:stretch/>
        </p:blipFill>
        <p:spPr bwMode="auto">
          <a:xfrm>
            <a:off x="13793682" y="6150811"/>
            <a:ext cx="841150" cy="10120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1" name="Graphic 30" descr="Siren with solid fill">
            <a:extLst>
              <a:ext uri="{FF2B5EF4-FFF2-40B4-BE49-F238E27FC236}">
                <a16:creationId xmlns:a16="http://schemas.microsoft.com/office/drawing/2014/main" id="{7F2FA7CC-2DA3-E7D7-B221-DB0F6000CB7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33427" y="6355737"/>
            <a:ext cx="1099025" cy="1099025"/>
          </a:xfrm>
          <a:prstGeom prst="rect">
            <a:avLst/>
          </a:prstGeom>
        </p:spPr>
      </p:pic>
    </p:spTree>
    <p:extLst>
      <p:ext uri="{BB962C8B-B14F-4D97-AF65-F5344CB8AC3E}">
        <p14:creationId xmlns:p14="http://schemas.microsoft.com/office/powerpoint/2010/main" val="1038552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503039"/>
            <a:ext cx="5544818" cy="11343383"/>
            <a:chOff x="0" y="0"/>
            <a:chExt cx="1844578" cy="2987558"/>
          </a:xfrm>
        </p:grpSpPr>
        <p:sp>
          <p:nvSpPr>
            <p:cNvPr id="3" name="Freeform 3"/>
            <p:cNvSpPr/>
            <p:nvPr/>
          </p:nvSpPr>
          <p:spPr>
            <a:xfrm>
              <a:off x="0" y="0"/>
              <a:ext cx="1844578" cy="2987558"/>
            </a:xfrm>
            <a:custGeom>
              <a:avLst/>
              <a:gdLst/>
              <a:ahLst/>
              <a:cxnLst/>
              <a:rect l="l" t="t" r="r" b="b"/>
              <a:pathLst>
                <a:path w="1844578" h="2987558">
                  <a:moveTo>
                    <a:pt x="0" y="0"/>
                  </a:moveTo>
                  <a:lnTo>
                    <a:pt x="1844578" y="0"/>
                  </a:lnTo>
                  <a:lnTo>
                    <a:pt x="1844578" y="2987558"/>
                  </a:lnTo>
                  <a:lnTo>
                    <a:pt x="0" y="2987558"/>
                  </a:lnTo>
                  <a:close/>
                </a:path>
              </a:pathLst>
            </a:custGeom>
            <a:solidFill>
              <a:srgbClr val="652F6C"/>
            </a:solidFill>
            <a:ln w="190500" cap="sq">
              <a:solidFill>
                <a:srgbClr val="652F6C"/>
              </a:solidFill>
              <a:prstDash val="solid"/>
              <a:miter/>
            </a:ln>
          </p:spPr>
          <p:txBody>
            <a:bodyPr/>
            <a:lstStyle/>
            <a:p>
              <a:endParaRPr lang="en-GB"/>
            </a:p>
          </p:txBody>
        </p:sp>
        <p:sp>
          <p:nvSpPr>
            <p:cNvPr id="4" name="TextBox 4"/>
            <p:cNvSpPr txBox="1"/>
            <p:nvPr/>
          </p:nvSpPr>
          <p:spPr>
            <a:xfrm>
              <a:off x="0" y="-123825"/>
              <a:ext cx="1844578" cy="3111383"/>
            </a:xfrm>
            <a:prstGeom prst="rect">
              <a:avLst/>
            </a:prstGeom>
          </p:spPr>
          <p:txBody>
            <a:bodyPr lIns="50800" tIns="50800" rIns="50800" bIns="50800" rtlCol="0" anchor="ctr"/>
            <a:lstStyle/>
            <a:p>
              <a:pPr algn="ctr">
                <a:lnSpc>
                  <a:spcPts val="3632"/>
                </a:lnSpc>
              </a:pPr>
              <a:endParaRPr/>
            </a:p>
          </p:txBody>
        </p:sp>
      </p:grpSp>
      <p:sp>
        <p:nvSpPr>
          <p:cNvPr id="6" name="Freeform 6"/>
          <p:cNvSpPr/>
          <p:nvPr/>
        </p:nvSpPr>
        <p:spPr>
          <a:xfrm>
            <a:off x="6570969" y="3393093"/>
            <a:ext cx="3726378" cy="372637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652F6C"/>
            </a:solidFill>
            <a:prstDash val="solid"/>
            <a:miter/>
          </a:ln>
        </p:spPr>
        <p:txBody>
          <a:bodyPr/>
          <a:lstStyle/>
          <a:p>
            <a:endParaRPr lang="en-GB"/>
          </a:p>
        </p:txBody>
      </p:sp>
      <p:grpSp>
        <p:nvGrpSpPr>
          <p:cNvPr id="8" name="Group 8"/>
          <p:cNvGrpSpPr/>
          <p:nvPr/>
        </p:nvGrpSpPr>
        <p:grpSpPr>
          <a:xfrm>
            <a:off x="10371231" y="1211127"/>
            <a:ext cx="3573978" cy="1078257"/>
            <a:chOff x="0" y="0"/>
            <a:chExt cx="1347049" cy="406400"/>
          </a:xfrm>
        </p:grpSpPr>
        <p:sp>
          <p:nvSpPr>
            <p:cNvPr id="9" name="Freeform 9"/>
            <p:cNvSpPr/>
            <p:nvPr/>
          </p:nvSpPr>
          <p:spPr>
            <a:xfrm>
              <a:off x="0" y="0"/>
              <a:ext cx="1347049" cy="406400"/>
            </a:xfrm>
            <a:custGeom>
              <a:avLst/>
              <a:gdLst/>
              <a:ahLst/>
              <a:cxnLst/>
              <a:rect l="l" t="t" r="r" b="b"/>
              <a:pathLst>
                <a:path w="1347049" h="406400">
                  <a:moveTo>
                    <a:pt x="1143849" y="0"/>
                  </a:moveTo>
                  <a:cubicBezTo>
                    <a:pt x="1256073" y="0"/>
                    <a:pt x="1347049" y="90976"/>
                    <a:pt x="1347049" y="203200"/>
                  </a:cubicBezTo>
                  <a:cubicBezTo>
                    <a:pt x="1347049" y="315424"/>
                    <a:pt x="1256073" y="406400"/>
                    <a:pt x="1143849"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38100" cap="sq">
              <a:solidFill>
                <a:srgbClr val="652F6C"/>
              </a:solidFill>
              <a:prstDash val="solid"/>
              <a:miter/>
            </a:ln>
          </p:spPr>
          <p:txBody>
            <a:bodyPr/>
            <a:lstStyle/>
            <a:p>
              <a:endParaRPr lang="en-GB"/>
            </a:p>
          </p:txBody>
        </p:sp>
        <p:sp>
          <p:nvSpPr>
            <p:cNvPr id="10" name="TextBox 10"/>
            <p:cNvSpPr txBox="1"/>
            <p:nvPr/>
          </p:nvSpPr>
          <p:spPr>
            <a:xfrm>
              <a:off x="0" y="-38100"/>
              <a:ext cx="1347049" cy="444500"/>
            </a:xfrm>
            <a:prstGeom prst="rect">
              <a:avLst/>
            </a:prstGeom>
          </p:spPr>
          <p:txBody>
            <a:bodyPr lIns="50800" tIns="50800" rIns="50800" bIns="50800" rtlCol="0" anchor="ctr"/>
            <a:lstStyle/>
            <a:p>
              <a:pPr algn="ctr">
                <a:lnSpc>
                  <a:spcPts val="2372"/>
                </a:lnSpc>
              </a:pPr>
              <a:r>
                <a:rPr lang="en-US" sz="2800" spc="16" dirty="0">
                  <a:solidFill>
                    <a:srgbClr val="000000"/>
                  </a:solidFill>
                  <a:latin typeface="Arial Nova"/>
                </a:rPr>
                <a:t>“Don’t start, it’s bad for you”</a:t>
              </a:r>
            </a:p>
          </p:txBody>
        </p:sp>
      </p:grpSp>
      <p:grpSp>
        <p:nvGrpSpPr>
          <p:cNvPr id="11" name="Group 11"/>
          <p:cNvGrpSpPr/>
          <p:nvPr/>
        </p:nvGrpSpPr>
        <p:grpSpPr>
          <a:xfrm>
            <a:off x="11564443" y="2853964"/>
            <a:ext cx="3573978" cy="1078257"/>
            <a:chOff x="0" y="0"/>
            <a:chExt cx="1347049" cy="406400"/>
          </a:xfrm>
        </p:grpSpPr>
        <p:sp>
          <p:nvSpPr>
            <p:cNvPr id="12" name="Freeform 12"/>
            <p:cNvSpPr/>
            <p:nvPr/>
          </p:nvSpPr>
          <p:spPr>
            <a:xfrm>
              <a:off x="0" y="0"/>
              <a:ext cx="1347049" cy="406400"/>
            </a:xfrm>
            <a:custGeom>
              <a:avLst/>
              <a:gdLst/>
              <a:ahLst/>
              <a:cxnLst/>
              <a:rect l="l" t="t" r="r" b="b"/>
              <a:pathLst>
                <a:path w="1347049" h="406400">
                  <a:moveTo>
                    <a:pt x="1143849" y="0"/>
                  </a:moveTo>
                  <a:cubicBezTo>
                    <a:pt x="1256073" y="0"/>
                    <a:pt x="1347049" y="90976"/>
                    <a:pt x="1347049" y="203200"/>
                  </a:cubicBezTo>
                  <a:cubicBezTo>
                    <a:pt x="1347049" y="315424"/>
                    <a:pt x="1256073" y="406400"/>
                    <a:pt x="1143849"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38100" cap="sq">
              <a:solidFill>
                <a:srgbClr val="652F6C"/>
              </a:solidFill>
              <a:prstDash val="solid"/>
              <a:miter/>
            </a:ln>
          </p:spPr>
          <p:txBody>
            <a:bodyPr/>
            <a:lstStyle/>
            <a:p>
              <a:endParaRPr lang="en-GB"/>
            </a:p>
          </p:txBody>
        </p:sp>
        <p:sp>
          <p:nvSpPr>
            <p:cNvPr id="13" name="TextBox 13"/>
            <p:cNvSpPr txBox="1"/>
            <p:nvPr/>
          </p:nvSpPr>
          <p:spPr>
            <a:xfrm>
              <a:off x="0" y="-38100"/>
              <a:ext cx="1347049" cy="444500"/>
            </a:xfrm>
            <a:prstGeom prst="rect">
              <a:avLst/>
            </a:prstGeom>
          </p:spPr>
          <p:txBody>
            <a:bodyPr lIns="50800" tIns="50800" rIns="50800" bIns="50800" rtlCol="0" anchor="ctr"/>
            <a:lstStyle/>
            <a:p>
              <a:pPr marL="0" lvl="0" indent="0" algn="ctr">
                <a:lnSpc>
                  <a:spcPts val="2372"/>
                </a:lnSpc>
                <a:spcBef>
                  <a:spcPct val="0"/>
                </a:spcBef>
              </a:pPr>
              <a:r>
                <a:rPr lang="en-US" sz="2800" u="none" strike="noStrike" spc="16" dirty="0">
                  <a:solidFill>
                    <a:srgbClr val="000000"/>
                  </a:solidFill>
                  <a:latin typeface="Arial Nova"/>
                </a:rPr>
                <a:t>“Don’t get caught in this trap”</a:t>
              </a:r>
            </a:p>
          </p:txBody>
        </p:sp>
      </p:grpSp>
      <p:grpSp>
        <p:nvGrpSpPr>
          <p:cNvPr id="14" name="Group 14"/>
          <p:cNvGrpSpPr/>
          <p:nvPr/>
        </p:nvGrpSpPr>
        <p:grpSpPr>
          <a:xfrm>
            <a:off x="12154722" y="4393108"/>
            <a:ext cx="3826405" cy="1402302"/>
            <a:chOff x="0" y="0"/>
            <a:chExt cx="1347049" cy="406400"/>
          </a:xfrm>
        </p:grpSpPr>
        <p:sp>
          <p:nvSpPr>
            <p:cNvPr id="15" name="Freeform 15"/>
            <p:cNvSpPr/>
            <p:nvPr/>
          </p:nvSpPr>
          <p:spPr>
            <a:xfrm>
              <a:off x="0" y="0"/>
              <a:ext cx="1347049" cy="406400"/>
            </a:xfrm>
            <a:custGeom>
              <a:avLst/>
              <a:gdLst/>
              <a:ahLst/>
              <a:cxnLst/>
              <a:rect l="l" t="t" r="r" b="b"/>
              <a:pathLst>
                <a:path w="1347049" h="406400">
                  <a:moveTo>
                    <a:pt x="1143849" y="0"/>
                  </a:moveTo>
                  <a:cubicBezTo>
                    <a:pt x="1256073" y="0"/>
                    <a:pt x="1347049" y="90976"/>
                    <a:pt x="1347049" y="203200"/>
                  </a:cubicBezTo>
                  <a:cubicBezTo>
                    <a:pt x="1347049" y="315424"/>
                    <a:pt x="1256073" y="406400"/>
                    <a:pt x="1143849"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38100" cap="sq">
              <a:solidFill>
                <a:srgbClr val="652F6C"/>
              </a:solidFill>
              <a:prstDash val="solid"/>
              <a:miter/>
            </a:ln>
          </p:spPr>
          <p:txBody>
            <a:bodyPr/>
            <a:lstStyle/>
            <a:p>
              <a:endParaRPr lang="en-GB"/>
            </a:p>
          </p:txBody>
        </p:sp>
        <p:sp>
          <p:nvSpPr>
            <p:cNvPr id="16" name="TextBox 16"/>
            <p:cNvSpPr txBox="1"/>
            <p:nvPr/>
          </p:nvSpPr>
          <p:spPr>
            <a:xfrm>
              <a:off x="0" y="-38100"/>
              <a:ext cx="1347049" cy="444500"/>
            </a:xfrm>
            <a:prstGeom prst="rect">
              <a:avLst/>
            </a:prstGeom>
          </p:spPr>
          <p:txBody>
            <a:bodyPr lIns="50800" tIns="50800" rIns="50800" bIns="50800" rtlCol="0" anchor="ctr"/>
            <a:lstStyle/>
            <a:p>
              <a:pPr marL="0" lvl="0" indent="0" algn="ctr">
                <a:lnSpc>
                  <a:spcPts val="2372"/>
                </a:lnSpc>
                <a:spcBef>
                  <a:spcPct val="0"/>
                </a:spcBef>
              </a:pPr>
              <a:r>
                <a:rPr lang="en-US" sz="2800" u="none" strike="noStrike" spc="16" dirty="0">
                  <a:solidFill>
                    <a:srgbClr val="000000"/>
                  </a:solidFill>
                  <a:latin typeface="Arial Nova"/>
                </a:rPr>
                <a:t>“I would try to stop them and throw it out”</a:t>
              </a:r>
            </a:p>
          </p:txBody>
        </p:sp>
      </p:grpSp>
      <p:grpSp>
        <p:nvGrpSpPr>
          <p:cNvPr id="17" name="Group 17"/>
          <p:cNvGrpSpPr/>
          <p:nvPr/>
        </p:nvGrpSpPr>
        <p:grpSpPr>
          <a:xfrm>
            <a:off x="11574187" y="6357385"/>
            <a:ext cx="3573978" cy="1078257"/>
            <a:chOff x="0" y="0"/>
            <a:chExt cx="1347049" cy="406400"/>
          </a:xfrm>
        </p:grpSpPr>
        <p:sp>
          <p:nvSpPr>
            <p:cNvPr id="18" name="Freeform 18"/>
            <p:cNvSpPr/>
            <p:nvPr/>
          </p:nvSpPr>
          <p:spPr>
            <a:xfrm>
              <a:off x="0" y="0"/>
              <a:ext cx="1347049" cy="406400"/>
            </a:xfrm>
            <a:custGeom>
              <a:avLst/>
              <a:gdLst/>
              <a:ahLst/>
              <a:cxnLst/>
              <a:rect l="l" t="t" r="r" b="b"/>
              <a:pathLst>
                <a:path w="1347049" h="406400">
                  <a:moveTo>
                    <a:pt x="1143849" y="0"/>
                  </a:moveTo>
                  <a:cubicBezTo>
                    <a:pt x="1256073" y="0"/>
                    <a:pt x="1347049" y="90976"/>
                    <a:pt x="1347049" y="203200"/>
                  </a:cubicBezTo>
                  <a:cubicBezTo>
                    <a:pt x="1347049" y="315424"/>
                    <a:pt x="1256073" y="406400"/>
                    <a:pt x="1143849"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38100" cap="sq">
              <a:solidFill>
                <a:srgbClr val="652F6C"/>
              </a:solidFill>
              <a:prstDash val="solid"/>
              <a:miter/>
            </a:ln>
          </p:spPr>
          <p:txBody>
            <a:bodyPr/>
            <a:lstStyle/>
            <a:p>
              <a:endParaRPr lang="en-GB"/>
            </a:p>
          </p:txBody>
        </p:sp>
        <p:sp>
          <p:nvSpPr>
            <p:cNvPr id="19" name="TextBox 19"/>
            <p:cNvSpPr txBox="1"/>
            <p:nvPr/>
          </p:nvSpPr>
          <p:spPr>
            <a:xfrm>
              <a:off x="0" y="-38100"/>
              <a:ext cx="1347049" cy="444500"/>
            </a:xfrm>
            <a:prstGeom prst="rect">
              <a:avLst/>
            </a:prstGeom>
          </p:spPr>
          <p:txBody>
            <a:bodyPr lIns="50800" tIns="50800" rIns="50800" bIns="50800" rtlCol="0" anchor="ctr"/>
            <a:lstStyle/>
            <a:p>
              <a:pPr algn="ctr">
                <a:lnSpc>
                  <a:spcPts val="2372"/>
                </a:lnSpc>
              </a:pPr>
              <a:r>
                <a:rPr lang="en-US" sz="2800" spc="16" dirty="0">
                  <a:solidFill>
                    <a:srgbClr val="000000"/>
                  </a:solidFill>
                  <a:latin typeface="Arial Nova"/>
                </a:rPr>
                <a:t>“Vaping will cause you long term problems”</a:t>
              </a:r>
            </a:p>
          </p:txBody>
        </p:sp>
      </p:grpSp>
      <p:grpSp>
        <p:nvGrpSpPr>
          <p:cNvPr id="20" name="Group 20"/>
          <p:cNvGrpSpPr/>
          <p:nvPr/>
        </p:nvGrpSpPr>
        <p:grpSpPr>
          <a:xfrm>
            <a:off x="10367733" y="7997617"/>
            <a:ext cx="3573978" cy="1078257"/>
            <a:chOff x="0" y="0"/>
            <a:chExt cx="1347049" cy="406400"/>
          </a:xfrm>
        </p:grpSpPr>
        <p:sp>
          <p:nvSpPr>
            <p:cNvPr id="21" name="Freeform 21"/>
            <p:cNvSpPr/>
            <p:nvPr/>
          </p:nvSpPr>
          <p:spPr>
            <a:xfrm>
              <a:off x="0" y="0"/>
              <a:ext cx="1347049" cy="406400"/>
            </a:xfrm>
            <a:custGeom>
              <a:avLst/>
              <a:gdLst/>
              <a:ahLst/>
              <a:cxnLst/>
              <a:rect l="l" t="t" r="r" b="b"/>
              <a:pathLst>
                <a:path w="1347049" h="406400">
                  <a:moveTo>
                    <a:pt x="1143849" y="0"/>
                  </a:moveTo>
                  <a:cubicBezTo>
                    <a:pt x="1256073" y="0"/>
                    <a:pt x="1347049" y="90976"/>
                    <a:pt x="1347049" y="203200"/>
                  </a:cubicBezTo>
                  <a:cubicBezTo>
                    <a:pt x="1347049" y="315424"/>
                    <a:pt x="1256073" y="406400"/>
                    <a:pt x="1143849"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38100" cap="sq">
              <a:solidFill>
                <a:srgbClr val="652F6C"/>
              </a:solidFill>
              <a:prstDash val="solid"/>
              <a:miter/>
            </a:ln>
          </p:spPr>
          <p:txBody>
            <a:bodyPr/>
            <a:lstStyle/>
            <a:p>
              <a:endParaRPr lang="en-GB"/>
            </a:p>
          </p:txBody>
        </p:sp>
        <p:sp>
          <p:nvSpPr>
            <p:cNvPr id="22" name="TextBox 22"/>
            <p:cNvSpPr txBox="1"/>
            <p:nvPr/>
          </p:nvSpPr>
          <p:spPr>
            <a:xfrm>
              <a:off x="0" y="-38100"/>
              <a:ext cx="1347049" cy="444500"/>
            </a:xfrm>
            <a:prstGeom prst="rect">
              <a:avLst/>
            </a:prstGeom>
          </p:spPr>
          <p:txBody>
            <a:bodyPr lIns="50800" tIns="50800" rIns="50800" bIns="50800" rtlCol="0" anchor="ctr"/>
            <a:lstStyle/>
            <a:p>
              <a:pPr marL="0" lvl="0" indent="0" algn="ctr">
                <a:lnSpc>
                  <a:spcPts val="2372"/>
                </a:lnSpc>
                <a:spcBef>
                  <a:spcPct val="0"/>
                </a:spcBef>
              </a:pPr>
              <a:r>
                <a:rPr lang="en-US" sz="2800" u="none" strike="noStrike" spc="16" dirty="0">
                  <a:solidFill>
                    <a:srgbClr val="000000"/>
                  </a:solidFill>
                  <a:latin typeface="Arial Nova"/>
                </a:rPr>
                <a:t>“Think carefully before you start”</a:t>
              </a:r>
            </a:p>
          </p:txBody>
        </p:sp>
      </p:grpSp>
      <p:sp>
        <p:nvSpPr>
          <p:cNvPr id="23" name="Freeform 23"/>
          <p:cNvSpPr/>
          <p:nvPr/>
        </p:nvSpPr>
        <p:spPr>
          <a:xfrm rot="1605981">
            <a:off x="8151410" y="7740217"/>
            <a:ext cx="1985179" cy="560813"/>
          </a:xfrm>
          <a:custGeom>
            <a:avLst/>
            <a:gdLst/>
            <a:ahLst/>
            <a:cxnLst/>
            <a:rect l="l" t="t" r="r" b="b"/>
            <a:pathLst>
              <a:path w="1985179" h="560813">
                <a:moveTo>
                  <a:pt x="0" y="0"/>
                </a:moveTo>
                <a:lnTo>
                  <a:pt x="1985180" y="0"/>
                </a:lnTo>
                <a:lnTo>
                  <a:pt x="1985180" y="560813"/>
                </a:lnTo>
                <a:lnTo>
                  <a:pt x="0" y="5608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4" name="Freeform 24"/>
          <p:cNvSpPr/>
          <p:nvPr/>
        </p:nvSpPr>
        <p:spPr>
          <a:xfrm rot="7851052" flipH="1">
            <a:off x="8443408" y="2172271"/>
            <a:ext cx="1985179" cy="560813"/>
          </a:xfrm>
          <a:custGeom>
            <a:avLst/>
            <a:gdLst/>
            <a:ahLst/>
            <a:cxnLst/>
            <a:rect l="l" t="t" r="r" b="b"/>
            <a:pathLst>
              <a:path w="1985179" h="560813">
                <a:moveTo>
                  <a:pt x="1985180" y="0"/>
                </a:moveTo>
                <a:lnTo>
                  <a:pt x="0" y="0"/>
                </a:lnTo>
                <a:lnTo>
                  <a:pt x="0" y="560813"/>
                </a:lnTo>
                <a:lnTo>
                  <a:pt x="1985180" y="560813"/>
                </a:lnTo>
                <a:lnTo>
                  <a:pt x="198518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5" name="Freeform 25"/>
          <p:cNvSpPr/>
          <p:nvPr/>
        </p:nvSpPr>
        <p:spPr>
          <a:xfrm>
            <a:off x="10587605" y="5041782"/>
            <a:ext cx="1567117" cy="428998"/>
          </a:xfrm>
          <a:custGeom>
            <a:avLst/>
            <a:gdLst/>
            <a:ahLst/>
            <a:cxnLst/>
            <a:rect l="l" t="t" r="r" b="b"/>
            <a:pathLst>
              <a:path w="1567117" h="428998">
                <a:moveTo>
                  <a:pt x="0" y="0"/>
                </a:moveTo>
                <a:lnTo>
                  <a:pt x="1567117" y="0"/>
                </a:lnTo>
                <a:lnTo>
                  <a:pt x="1567117" y="428999"/>
                </a:lnTo>
                <a:lnTo>
                  <a:pt x="0" y="4289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7" name="TextBox 27"/>
          <p:cNvSpPr txBox="1"/>
          <p:nvPr/>
        </p:nvSpPr>
        <p:spPr>
          <a:xfrm>
            <a:off x="1084757" y="1629870"/>
            <a:ext cx="3375304" cy="8533555"/>
          </a:xfrm>
          <a:prstGeom prst="rect">
            <a:avLst/>
          </a:prstGeom>
        </p:spPr>
        <p:txBody>
          <a:bodyPr lIns="0" tIns="0" rIns="0" bIns="0" rtlCol="0" anchor="t">
            <a:spAutoFit/>
          </a:bodyPr>
          <a:lstStyle/>
          <a:p>
            <a:pPr algn="l">
              <a:lnSpc>
                <a:spcPts val="6669"/>
              </a:lnSpc>
              <a:spcBef>
                <a:spcPct val="0"/>
              </a:spcBef>
            </a:pPr>
            <a:r>
              <a:rPr lang="en-US" sz="4400" spc="241" dirty="0">
                <a:solidFill>
                  <a:srgbClr val="FFFFFF"/>
                </a:solidFill>
                <a:latin typeface="Cooper Hewitt"/>
              </a:rPr>
              <a:t>We asked older children who vape what advice they would give to younger children. This is what they said…</a:t>
            </a:r>
          </a:p>
        </p:txBody>
      </p:sp>
      <p:sp>
        <p:nvSpPr>
          <p:cNvPr id="28" name="Freeform 28"/>
          <p:cNvSpPr/>
          <p:nvPr/>
        </p:nvSpPr>
        <p:spPr>
          <a:xfrm rot="-1482789">
            <a:off x="9979414" y="3451084"/>
            <a:ext cx="1567117" cy="428998"/>
          </a:xfrm>
          <a:custGeom>
            <a:avLst/>
            <a:gdLst/>
            <a:ahLst/>
            <a:cxnLst/>
            <a:rect l="l" t="t" r="r" b="b"/>
            <a:pathLst>
              <a:path w="1567117" h="428998">
                <a:moveTo>
                  <a:pt x="0" y="0"/>
                </a:moveTo>
                <a:lnTo>
                  <a:pt x="1567117" y="0"/>
                </a:lnTo>
                <a:lnTo>
                  <a:pt x="1567117" y="428998"/>
                </a:lnTo>
                <a:lnTo>
                  <a:pt x="0" y="4289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9" name="Freeform 29"/>
          <p:cNvSpPr/>
          <p:nvPr/>
        </p:nvSpPr>
        <p:spPr>
          <a:xfrm rot="963931">
            <a:off x="9883676" y="6515409"/>
            <a:ext cx="1567117" cy="428998"/>
          </a:xfrm>
          <a:custGeom>
            <a:avLst/>
            <a:gdLst/>
            <a:ahLst/>
            <a:cxnLst/>
            <a:rect l="l" t="t" r="r" b="b"/>
            <a:pathLst>
              <a:path w="1567117" h="428998">
                <a:moveTo>
                  <a:pt x="0" y="0"/>
                </a:moveTo>
                <a:lnTo>
                  <a:pt x="1567117" y="0"/>
                </a:lnTo>
                <a:lnTo>
                  <a:pt x="1567117" y="428998"/>
                </a:lnTo>
                <a:lnTo>
                  <a:pt x="0" y="4289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30" name="Freeform 30"/>
          <p:cNvSpPr/>
          <p:nvPr/>
        </p:nvSpPr>
        <p:spPr>
          <a:xfrm>
            <a:off x="990600" y="258039"/>
            <a:ext cx="2600879" cy="953088"/>
          </a:xfrm>
          <a:custGeom>
            <a:avLst/>
            <a:gdLst/>
            <a:ahLst/>
            <a:cxnLst/>
            <a:rect l="l" t="t" r="r" b="b"/>
            <a:pathLst>
              <a:path w="2600879" h="953088">
                <a:moveTo>
                  <a:pt x="0" y="0"/>
                </a:moveTo>
                <a:lnTo>
                  <a:pt x="2600879" y="0"/>
                </a:lnTo>
                <a:lnTo>
                  <a:pt x="2600879" y="953088"/>
                </a:lnTo>
                <a:lnTo>
                  <a:pt x="0" y="953088"/>
                </a:lnTo>
                <a:lnTo>
                  <a:pt x="0" y="0"/>
                </a:lnTo>
                <a:close/>
              </a:path>
            </a:pathLst>
          </a:custGeom>
          <a:blipFill>
            <a:blip r:embed="rId7"/>
            <a:stretch>
              <a:fillRect/>
            </a:stretch>
          </a:blipFill>
        </p:spPr>
        <p:txBody>
          <a:bodyPr/>
          <a:lstStyle/>
          <a:p>
            <a:endParaRPr lang="en-GB"/>
          </a:p>
        </p:txBody>
      </p:sp>
      <p:pic>
        <p:nvPicPr>
          <p:cNvPr id="31" name="Picture 4" descr="Image Transparent Animation Bouncy Question Mark - Transparent Animated ...">
            <a:extLst>
              <a:ext uri="{FF2B5EF4-FFF2-40B4-BE49-F238E27FC236}">
                <a16:creationId xmlns:a16="http://schemas.microsoft.com/office/drawing/2014/main" id="{D0CDCBA3-1B6D-696C-E824-B5AE7604859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4083" b="89837" l="10000" r="90000">
                        <a14:foregroundMark x1="36111" y1="37114" x2="36111" y2="37114"/>
                        <a14:foregroundMark x1="37889" y1="16152" x2="37889" y2="16152"/>
                        <a14:foregroundMark x1="42222" y1="13339" x2="42222" y2="13339"/>
                        <a14:foregroundMark x1="44333" y1="16152" x2="44333" y2="16152"/>
                        <a14:foregroundMark x1="51333" y1="14065" x2="51333" y2="14065"/>
                        <a14:foregroundMark x1="56556" y1="9800" x2="56556" y2="9800"/>
                        <a14:foregroundMark x1="56111" y1="4083" x2="56111" y2="4083"/>
                        <a14:foregroundMark x1="37444" y1="6897" x2="37444" y2="6897"/>
                        <a14:foregroundMark x1="36556" y1="6261" x2="36556" y2="6261"/>
                        <a14:foregroundMark x1="36111" y1="39655" x2="36111" y2="39655"/>
                        <a14:foregroundMark x1="34333" y1="45281" x2="34333" y2="45281"/>
                        <a14:foregroundMark x1="53556" y1="84120" x2="53556" y2="84120"/>
                        <a14:foregroundMark x1="33889" y1="14065" x2="33889" y2="14065"/>
                        <a14:foregroundMark x1="33111" y1="12976" x2="33111" y2="12976"/>
                        <a14:foregroundMark x1="38333" y1="9437" x2="38333" y2="9437"/>
                        <a14:foregroundMark x1="57444" y1="6261" x2="57444" y2="6261"/>
                        <a14:foregroundMark x1="58778" y1="6534" x2="58778" y2="6534"/>
                        <a14:foregroundMark x1="58778" y1="7623" x2="58778" y2="7623"/>
                        <a14:foregroundMark x1="58778" y1="7623" x2="58778" y2="7623"/>
                        <a14:foregroundMark x1="57000" y1="7623" x2="57000" y2="7623"/>
                        <a14:foregroundMark x1="54778" y1="6897" x2="54778" y2="6897"/>
                        <a14:foregroundMark x1="57000" y1="6897" x2="57000" y2="6897"/>
                        <a14:backgroundMark x1="55667" y1="5535" x2="55667" y2="5535"/>
                      </a14:backgroundRemoval>
                    </a14:imgEffect>
                  </a14:imgLayer>
                </a14:imgProps>
              </a:ext>
            </a:extLst>
          </a:blip>
          <a:srcRect/>
          <a:stretch>
            <a:fillRect/>
          </a:stretch>
        </p:blipFill>
        <p:spPr>
          <a:xfrm>
            <a:off x="7251277" y="3837594"/>
            <a:ext cx="2234638" cy="2736287"/>
          </a:xfrm>
          <a:prstGeom prst="rect">
            <a:avLst/>
          </a:prstGeom>
          <a:noFill/>
          <a:ln cap="flat">
            <a:noFill/>
          </a:ln>
        </p:spPr>
      </p:pic>
    </p:spTree>
    <p:extLst>
      <p:ext uri="{BB962C8B-B14F-4D97-AF65-F5344CB8AC3E}">
        <p14:creationId xmlns:p14="http://schemas.microsoft.com/office/powerpoint/2010/main" val="97110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8"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66" name="Picture 2">
            <a:extLst>
              <a:ext uri="{FF2B5EF4-FFF2-40B4-BE49-F238E27FC236}">
                <a16:creationId xmlns:a16="http://schemas.microsoft.com/office/drawing/2014/main" id="{8F339DAB-ECE6-0FAC-B9FB-1376551A89DB}"/>
              </a:ext>
            </a:extLst>
          </p:cNvPr>
          <p:cNvPicPr>
            <a:picLocks noChangeAspect="1"/>
          </p:cNvPicPr>
          <p:nvPr/>
        </p:nvPicPr>
        <p:blipFill>
          <a:blip r:embed="rId2"/>
          <a:srcRect/>
          <a:stretch>
            <a:fillRect/>
          </a:stretch>
        </p:blipFill>
        <p:spPr>
          <a:xfrm>
            <a:off x="362858" y="533400"/>
            <a:ext cx="17562283" cy="9220200"/>
          </a:xfrm>
          <a:prstGeom prst="rect">
            <a:avLst/>
          </a:prstGeom>
          <a:noFill/>
          <a:ln cap="flat">
            <a:noFill/>
          </a:ln>
        </p:spPr>
      </p:pic>
      <p:sp>
        <p:nvSpPr>
          <p:cNvPr id="28" name="TextBox 28"/>
          <p:cNvSpPr txBox="1"/>
          <p:nvPr/>
        </p:nvSpPr>
        <p:spPr>
          <a:xfrm>
            <a:off x="5115520" y="4681258"/>
            <a:ext cx="8056958" cy="924484"/>
          </a:xfrm>
          <a:prstGeom prst="rect">
            <a:avLst/>
          </a:prstGeom>
        </p:spPr>
        <p:txBody>
          <a:bodyPr lIns="0" tIns="0" rIns="0" bIns="0" rtlCol="0" anchor="t">
            <a:spAutoFit/>
          </a:bodyPr>
          <a:lstStyle/>
          <a:p>
            <a:pPr algn="ctr">
              <a:lnSpc>
                <a:spcPts val="7537"/>
              </a:lnSpc>
              <a:spcBef>
                <a:spcPct val="0"/>
              </a:spcBef>
            </a:pPr>
            <a:r>
              <a:rPr lang="en-US" sz="6000" b="0" i="0" u="sng" strike="noStrike" kern="1200" cap="none" spc="0" baseline="0" dirty="0">
                <a:solidFill>
                  <a:srgbClr val="FFFFFF"/>
                </a:solidFill>
                <a:uFillTx/>
                <a:latin typeface="Marykate"/>
                <a:hlinkClick r:id="rId3"/>
              </a:rPr>
              <a:t>Vaping: The Facts!</a:t>
            </a:r>
            <a:endParaRPr lang="en-US" sz="6000" b="0" i="0" u="sng" strike="noStrike" kern="1200" cap="none" spc="0" baseline="0" dirty="0">
              <a:solidFill>
                <a:srgbClr val="FFFFFF"/>
              </a:solidFill>
              <a:uFillTx/>
              <a:latin typeface="Marykat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63283F99-6B67-A005-AAE9-F8E57A593699}"/>
              </a:ext>
            </a:extLst>
          </p:cNvPr>
          <p:cNvGrpSpPr/>
          <p:nvPr/>
        </p:nvGrpSpPr>
        <p:grpSpPr>
          <a:xfrm>
            <a:off x="10600862" y="6315400"/>
            <a:ext cx="4133844" cy="4002575"/>
            <a:chOff x="9448478" y="-503039"/>
            <a:chExt cx="4338894" cy="4041577"/>
          </a:xfrm>
        </p:grpSpPr>
        <p:sp>
          <p:nvSpPr>
            <p:cNvPr id="41" name="Freeform 6">
              <a:extLst>
                <a:ext uri="{FF2B5EF4-FFF2-40B4-BE49-F238E27FC236}">
                  <a16:creationId xmlns:a16="http://schemas.microsoft.com/office/drawing/2014/main" id="{9FEA91E1-9342-540B-894C-CE2AB3DB036D}"/>
                </a:ext>
              </a:extLst>
            </p:cNvPr>
            <p:cNvSpPr/>
            <p:nvPr/>
          </p:nvSpPr>
          <p:spPr>
            <a:xfrm>
              <a:off x="9448478" y="-503039"/>
              <a:ext cx="4338894" cy="4041577"/>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lumMod val="20000"/>
                <a:lumOff val="80000"/>
              </a:schemeClr>
            </a:solidFill>
            <a:ln w="38100" cap="sq">
              <a:noFill/>
              <a:prstDash val="solid"/>
              <a:miter/>
            </a:ln>
          </p:spPr>
          <p:txBody>
            <a:bodyPr/>
            <a:lstStyle/>
            <a:p>
              <a:endParaRPr lang="en-GB" dirty="0"/>
            </a:p>
          </p:txBody>
        </p:sp>
        <p:sp>
          <p:nvSpPr>
            <p:cNvPr id="42" name="TextBox 10">
              <a:extLst>
                <a:ext uri="{FF2B5EF4-FFF2-40B4-BE49-F238E27FC236}">
                  <a16:creationId xmlns:a16="http://schemas.microsoft.com/office/drawing/2014/main" id="{5FEB4C61-CE53-B46E-744D-2C3C94FECDA1}"/>
                </a:ext>
              </a:extLst>
            </p:cNvPr>
            <p:cNvSpPr txBox="1"/>
            <p:nvPr/>
          </p:nvSpPr>
          <p:spPr>
            <a:xfrm>
              <a:off x="9798857" y="673981"/>
              <a:ext cx="3638135" cy="2107830"/>
            </a:xfrm>
            <a:prstGeom prst="rect">
              <a:avLst/>
            </a:prstGeom>
          </p:spPr>
          <p:txBody>
            <a:bodyPr lIns="50800" tIns="50800" rIns="50800" bIns="50800" rtlCol="0" anchor="ct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dirty="0">
                  <a:solidFill>
                    <a:srgbClr val="652F6C"/>
                  </a:solidFill>
                  <a:latin typeface="Cooper Hewitt" panose="020B0604020202020204" charset="0"/>
                  <a:ea typeface="Cooper Hewitt" panose="020B0604020202020204" charset="0"/>
                </a:rPr>
                <a:t>There are lots of illegal ones that may be dangerous  </a:t>
              </a:r>
            </a:p>
            <a:p>
              <a:pPr algn="ctr">
                <a:lnSpc>
                  <a:spcPts val="2372"/>
                </a:lnSpc>
              </a:pPr>
              <a:endParaRPr lang="en-US" sz="3200" spc="16" dirty="0">
                <a:solidFill>
                  <a:srgbClr val="000000"/>
                </a:solidFill>
                <a:latin typeface="Arial Nova"/>
              </a:endParaRPr>
            </a:p>
          </p:txBody>
        </p:sp>
      </p:grpSp>
      <p:grpSp>
        <p:nvGrpSpPr>
          <p:cNvPr id="37" name="Group 36">
            <a:extLst>
              <a:ext uri="{FF2B5EF4-FFF2-40B4-BE49-F238E27FC236}">
                <a16:creationId xmlns:a16="http://schemas.microsoft.com/office/drawing/2014/main" id="{E5DAA47D-5AB8-DC92-9C37-3E51AA887D83}"/>
              </a:ext>
            </a:extLst>
          </p:cNvPr>
          <p:cNvGrpSpPr/>
          <p:nvPr/>
        </p:nvGrpSpPr>
        <p:grpSpPr>
          <a:xfrm>
            <a:off x="5282720" y="4535398"/>
            <a:ext cx="5015857" cy="4652382"/>
            <a:chOff x="9448478" y="-503039"/>
            <a:chExt cx="4338894" cy="4041577"/>
          </a:xfrm>
        </p:grpSpPr>
        <p:sp>
          <p:nvSpPr>
            <p:cNvPr id="38" name="Freeform 6">
              <a:extLst>
                <a:ext uri="{FF2B5EF4-FFF2-40B4-BE49-F238E27FC236}">
                  <a16:creationId xmlns:a16="http://schemas.microsoft.com/office/drawing/2014/main" id="{95D44C3D-AE6A-A781-11D7-D5BCF405F324}"/>
                </a:ext>
              </a:extLst>
            </p:cNvPr>
            <p:cNvSpPr/>
            <p:nvPr/>
          </p:nvSpPr>
          <p:spPr>
            <a:xfrm>
              <a:off x="9448478" y="-503039"/>
              <a:ext cx="4338894" cy="4041577"/>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lumMod val="20000"/>
                <a:lumOff val="80000"/>
              </a:schemeClr>
            </a:solidFill>
            <a:ln w="38100" cap="sq">
              <a:noFill/>
              <a:prstDash val="solid"/>
              <a:miter/>
            </a:ln>
          </p:spPr>
          <p:txBody>
            <a:bodyPr/>
            <a:lstStyle/>
            <a:p>
              <a:endParaRPr lang="en-GB" dirty="0"/>
            </a:p>
          </p:txBody>
        </p:sp>
        <p:sp>
          <p:nvSpPr>
            <p:cNvPr id="39" name="TextBox 10">
              <a:extLst>
                <a:ext uri="{FF2B5EF4-FFF2-40B4-BE49-F238E27FC236}">
                  <a16:creationId xmlns:a16="http://schemas.microsoft.com/office/drawing/2014/main" id="{25393F61-DA58-FCEA-FCBD-3939922ED97C}"/>
                </a:ext>
              </a:extLst>
            </p:cNvPr>
            <p:cNvSpPr txBox="1"/>
            <p:nvPr/>
          </p:nvSpPr>
          <p:spPr>
            <a:xfrm>
              <a:off x="9798857" y="673981"/>
              <a:ext cx="3638135" cy="2107830"/>
            </a:xfrm>
            <a:prstGeom prst="rect">
              <a:avLst/>
            </a:prstGeom>
          </p:spPr>
          <p:txBody>
            <a:bodyPr lIns="50800" tIns="50800" rIns="50800" bIns="50800" rtlCol="0" anchor="ct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dirty="0">
                  <a:solidFill>
                    <a:srgbClr val="652F6C"/>
                  </a:solidFill>
                  <a:latin typeface="Cooper Hewitt" panose="020B0604020202020204" charset="0"/>
                  <a:ea typeface="Cooper Hewitt" panose="020B0604020202020204" charset="0"/>
                </a:rPr>
                <a:t>Most vapes contain nicotine which is addictive, this can make you bad tempered and lose concentration, making anxiety even worse  </a:t>
              </a:r>
            </a:p>
            <a:p>
              <a:pPr algn="ctr">
                <a:lnSpc>
                  <a:spcPts val="2372"/>
                </a:lnSpc>
              </a:pPr>
              <a:endParaRPr lang="en-US" sz="3200" spc="16" dirty="0">
                <a:solidFill>
                  <a:srgbClr val="000000"/>
                </a:solidFill>
                <a:latin typeface="Arial Nova"/>
              </a:endParaRPr>
            </a:p>
          </p:txBody>
        </p:sp>
      </p:grpSp>
      <p:grpSp>
        <p:nvGrpSpPr>
          <p:cNvPr id="33" name="Group 32">
            <a:extLst>
              <a:ext uri="{FF2B5EF4-FFF2-40B4-BE49-F238E27FC236}">
                <a16:creationId xmlns:a16="http://schemas.microsoft.com/office/drawing/2014/main" id="{01216153-D8F6-A869-B50D-3CED326AF3E7}"/>
              </a:ext>
            </a:extLst>
          </p:cNvPr>
          <p:cNvGrpSpPr/>
          <p:nvPr/>
        </p:nvGrpSpPr>
        <p:grpSpPr>
          <a:xfrm>
            <a:off x="14158195" y="2350365"/>
            <a:ext cx="4338894" cy="4041577"/>
            <a:chOff x="9448478" y="-503039"/>
            <a:chExt cx="4338894" cy="4041577"/>
          </a:xfrm>
        </p:grpSpPr>
        <p:sp>
          <p:nvSpPr>
            <p:cNvPr id="34" name="Freeform 6">
              <a:extLst>
                <a:ext uri="{FF2B5EF4-FFF2-40B4-BE49-F238E27FC236}">
                  <a16:creationId xmlns:a16="http://schemas.microsoft.com/office/drawing/2014/main" id="{3595044E-F7AC-4405-83CC-72F9E439CCA6}"/>
                </a:ext>
              </a:extLst>
            </p:cNvPr>
            <p:cNvSpPr/>
            <p:nvPr/>
          </p:nvSpPr>
          <p:spPr>
            <a:xfrm>
              <a:off x="9448478" y="-503039"/>
              <a:ext cx="4338894" cy="4041577"/>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lumMod val="20000"/>
                <a:lumOff val="80000"/>
              </a:schemeClr>
            </a:solidFill>
            <a:ln w="38100" cap="sq">
              <a:noFill/>
              <a:prstDash val="solid"/>
              <a:miter/>
            </a:ln>
          </p:spPr>
          <p:txBody>
            <a:bodyPr/>
            <a:lstStyle/>
            <a:p>
              <a:endParaRPr lang="en-GB" dirty="0"/>
            </a:p>
          </p:txBody>
        </p:sp>
        <p:sp>
          <p:nvSpPr>
            <p:cNvPr id="35" name="TextBox 10">
              <a:extLst>
                <a:ext uri="{FF2B5EF4-FFF2-40B4-BE49-F238E27FC236}">
                  <a16:creationId xmlns:a16="http://schemas.microsoft.com/office/drawing/2014/main" id="{04B9AE6D-C584-FEF5-999C-072CBA0FF8B0}"/>
                </a:ext>
              </a:extLst>
            </p:cNvPr>
            <p:cNvSpPr txBox="1"/>
            <p:nvPr/>
          </p:nvSpPr>
          <p:spPr>
            <a:xfrm>
              <a:off x="9798857" y="673981"/>
              <a:ext cx="3638135" cy="2107830"/>
            </a:xfrm>
            <a:prstGeom prst="rect">
              <a:avLst/>
            </a:prstGeom>
          </p:spPr>
          <p:txBody>
            <a:bodyPr lIns="50800" tIns="50800" rIns="50800" bIns="50800" rtlCol="0" anchor="ct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dirty="0">
                  <a:solidFill>
                    <a:srgbClr val="652F6C"/>
                  </a:solidFill>
                  <a:latin typeface="Cooper Hewitt" panose="020B0604020202020204" charset="0"/>
                  <a:ea typeface="Cooper Hewitt" panose="020B0604020202020204" charset="0"/>
                </a:rPr>
                <a:t>There are much healthier ways to fill your time and some of them are free! </a:t>
              </a:r>
            </a:p>
            <a:p>
              <a:pPr algn="ctr">
                <a:lnSpc>
                  <a:spcPts val="2372"/>
                </a:lnSpc>
              </a:pPr>
              <a:endParaRPr lang="en-US" sz="3200" spc="16" dirty="0">
                <a:solidFill>
                  <a:srgbClr val="000000"/>
                </a:solidFill>
                <a:latin typeface="Arial Nova"/>
              </a:endParaRPr>
            </a:p>
          </p:txBody>
        </p:sp>
      </p:grpSp>
      <p:grpSp>
        <p:nvGrpSpPr>
          <p:cNvPr id="32" name="Group 31">
            <a:extLst>
              <a:ext uri="{FF2B5EF4-FFF2-40B4-BE49-F238E27FC236}">
                <a16:creationId xmlns:a16="http://schemas.microsoft.com/office/drawing/2014/main" id="{95281352-C840-1F1A-3B3D-0567F87C7402}"/>
              </a:ext>
            </a:extLst>
          </p:cNvPr>
          <p:cNvGrpSpPr/>
          <p:nvPr/>
        </p:nvGrpSpPr>
        <p:grpSpPr>
          <a:xfrm>
            <a:off x="9681906" y="-503039"/>
            <a:ext cx="4338894" cy="4041577"/>
            <a:chOff x="9448478" y="-503039"/>
            <a:chExt cx="4338894" cy="4041577"/>
          </a:xfrm>
        </p:grpSpPr>
        <p:sp>
          <p:nvSpPr>
            <p:cNvPr id="6" name="Freeform 6"/>
            <p:cNvSpPr/>
            <p:nvPr/>
          </p:nvSpPr>
          <p:spPr>
            <a:xfrm>
              <a:off x="9448478" y="-503039"/>
              <a:ext cx="4338894" cy="4041577"/>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lumMod val="20000"/>
                <a:lumOff val="80000"/>
              </a:schemeClr>
            </a:solidFill>
            <a:ln w="38100" cap="sq">
              <a:noFill/>
              <a:prstDash val="solid"/>
              <a:miter/>
            </a:ln>
          </p:spPr>
          <p:txBody>
            <a:bodyPr/>
            <a:lstStyle/>
            <a:p>
              <a:endParaRPr lang="en-GB" dirty="0"/>
            </a:p>
          </p:txBody>
        </p:sp>
        <p:sp>
          <p:nvSpPr>
            <p:cNvPr id="26" name="TextBox 10">
              <a:extLst>
                <a:ext uri="{FF2B5EF4-FFF2-40B4-BE49-F238E27FC236}">
                  <a16:creationId xmlns:a16="http://schemas.microsoft.com/office/drawing/2014/main" id="{7AA79DF3-46BE-3E15-D397-992D1591F8BF}"/>
                </a:ext>
              </a:extLst>
            </p:cNvPr>
            <p:cNvSpPr txBox="1"/>
            <p:nvPr/>
          </p:nvSpPr>
          <p:spPr>
            <a:xfrm>
              <a:off x="9798857" y="673981"/>
              <a:ext cx="3638135" cy="2107830"/>
            </a:xfrm>
            <a:prstGeom prst="rect">
              <a:avLst/>
            </a:prstGeom>
          </p:spPr>
          <p:txBody>
            <a:bodyPr lIns="50800" tIns="50800" rIns="50800" bIns="50800" rtlCol="0" anchor="ctr"/>
            <a:lstStyle/>
            <a:p>
              <a:pPr algn="ctr"/>
              <a:r>
                <a:rPr lang="en-GB" sz="3200" dirty="0">
                  <a:solidFill>
                    <a:srgbClr val="652F6C"/>
                  </a:solidFill>
                  <a:latin typeface="Cooper Hewitt" panose="020B0604020202020204" charset="0"/>
                  <a:ea typeface="Cooper Hewitt" panose="020B0604020202020204" charset="0"/>
                </a:rPr>
                <a:t>It’s not healthy, it’s expensive and the vape companies are just after your money</a:t>
              </a:r>
            </a:p>
            <a:p>
              <a:pPr algn="ctr">
                <a:lnSpc>
                  <a:spcPts val="2372"/>
                </a:lnSpc>
              </a:pPr>
              <a:endParaRPr lang="en-US" sz="3200" spc="16" dirty="0">
                <a:solidFill>
                  <a:srgbClr val="000000"/>
                </a:solidFill>
                <a:latin typeface="Arial Nova"/>
              </a:endParaRPr>
            </a:p>
          </p:txBody>
        </p:sp>
      </p:grpSp>
      <p:grpSp>
        <p:nvGrpSpPr>
          <p:cNvPr id="2" name="Group 2"/>
          <p:cNvGrpSpPr/>
          <p:nvPr/>
        </p:nvGrpSpPr>
        <p:grpSpPr>
          <a:xfrm>
            <a:off x="0" y="-503039"/>
            <a:ext cx="5544818" cy="11343383"/>
            <a:chOff x="0" y="0"/>
            <a:chExt cx="1844578" cy="2987558"/>
          </a:xfrm>
        </p:grpSpPr>
        <p:sp>
          <p:nvSpPr>
            <p:cNvPr id="3" name="Freeform 3"/>
            <p:cNvSpPr/>
            <p:nvPr/>
          </p:nvSpPr>
          <p:spPr>
            <a:xfrm>
              <a:off x="0" y="0"/>
              <a:ext cx="1844578" cy="2987558"/>
            </a:xfrm>
            <a:custGeom>
              <a:avLst/>
              <a:gdLst/>
              <a:ahLst/>
              <a:cxnLst/>
              <a:rect l="l" t="t" r="r" b="b"/>
              <a:pathLst>
                <a:path w="1844578" h="2987558">
                  <a:moveTo>
                    <a:pt x="0" y="0"/>
                  </a:moveTo>
                  <a:lnTo>
                    <a:pt x="1844578" y="0"/>
                  </a:lnTo>
                  <a:lnTo>
                    <a:pt x="1844578" y="2987558"/>
                  </a:lnTo>
                  <a:lnTo>
                    <a:pt x="0" y="2987558"/>
                  </a:lnTo>
                  <a:close/>
                </a:path>
              </a:pathLst>
            </a:custGeom>
            <a:solidFill>
              <a:srgbClr val="652F6C"/>
            </a:solidFill>
            <a:ln w="190500" cap="sq">
              <a:solidFill>
                <a:srgbClr val="652F6C"/>
              </a:solidFill>
              <a:prstDash val="solid"/>
              <a:miter/>
            </a:ln>
          </p:spPr>
          <p:txBody>
            <a:bodyPr/>
            <a:lstStyle/>
            <a:p>
              <a:endParaRPr lang="en-GB"/>
            </a:p>
          </p:txBody>
        </p:sp>
        <p:sp>
          <p:nvSpPr>
            <p:cNvPr id="4" name="TextBox 4"/>
            <p:cNvSpPr txBox="1"/>
            <p:nvPr/>
          </p:nvSpPr>
          <p:spPr>
            <a:xfrm>
              <a:off x="0" y="-123825"/>
              <a:ext cx="1844578" cy="3111383"/>
            </a:xfrm>
            <a:prstGeom prst="rect">
              <a:avLst/>
            </a:prstGeom>
          </p:spPr>
          <p:txBody>
            <a:bodyPr lIns="50800" tIns="50800" rIns="50800" bIns="50800" rtlCol="0" anchor="ctr"/>
            <a:lstStyle/>
            <a:p>
              <a:pPr algn="ctr">
                <a:lnSpc>
                  <a:spcPts val="3632"/>
                </a:lnSpc>
              </a:pPr>
              <a:endParaRPr/>
            </a:p>
          </p:txBody>
        </p:sp>
      </p:grpSp>
      <p:grpSp>
        <p:nvGrpSpPr>
          <p:cNvPr id="8" name="Group 8"/>
          <p:cNvGrpSpPr/>
          <p:nvPr/>
        </p:nvGrpSpPr>
        <p:grpSpPr>
          <a:xfrm>
            <a:off x="6346852" y="775068"/>
            <a:ext cx="3573978" cy="1078257"/>
            <a:chOff x="0" y="0"/>
            <a:chExt cx="1347049" cy="406400"/>
          </a:xfrm>
        </p:grpSpPr>
        <p:sp>
          <p:nvSpPr>
            <p:cNvPr id="9" name="Freeform 9"/>
            <p:cNvSpPr/>
            <p:nvPr/>
          </p:nvSpPr>
          <p:spPr>
            <a:xfrm>
              <a:off x="0" y="0"/>
              <a:ext cx="1347049" cy="406400"/>
            </a:xfrm>
            <a:custGeom>
              <a:avLst/>
              <a:gdLst/>
              <a:ahLst/>
              <a:cxnLst/>
              <a:rect l="l" t="t" r="r" b="b"/>
              <a:pathLst>
                <a:path w="1347049" h="406400">
                  <a:moveTo>
                    <a:pt x="1143849" y="0"/>
                  </a:moveTo>
                  <a:cubicBezTo>
                    <a:pt x="1256073" y="0"/>
                    <a:pt x="1347049" y="90976"/>
                    <a:pt x="1347049" y="203200"/>
                  </a:cubicBezTo>
                  <a:cubicBezTo>
                    <a:pt x="1347049" y="315424"/>
                    <a:pt x="1256073" y="406400"/>
                    <a:pt x="1143849"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38100" cap="sq">
              <a:solidFill>
                <a:srgbClr val="652F6C"/>
              </a:solidFill>
              <a:prstDash val="solid"/>
              <a:miter/>
            </a:ln>
          </p:spPr>
          <p:txBody>
            <a:bodyPr/>
            <a:lstStyle/>
            <a:p>
              <a:endParaRPr lang="en-GB"/>
            </a:p>
          </p:txBody>
        </p:sp>
        <p:sp>
          <p:nvSpPr>
            <p:cNvPr id="10" name="TextBox 10"/>
            <p:cNvSpPr txBox="1"/>
            <p:nvPr/>
          </p:nvSpPr>
          <p:spPr>
            <a:xfrm>
              <a:off x="0" y="-38100"/>
              <a:ext cx="1347049" cy="444500"/>
            </a:xfrm>
            <a:prstGeom prst="rect">
              <a:avLst/>
            </a:prstGeom>
          </p:spPr>
          <p:txBody>
            <a:bodyPr lIns="50800" tIns="50800" rIns="50800" bIns="50800" rtlCol="0" anchor="ctr"/>
            <a:lstStyle/>
            <a:p>
              <a:pPr algn="ctr">
                <a:lnSpc>
                  <a:spcPts val="2372"/>
                </a:lnSpc>
              </a:pPr>
              <a:r>
                <a:rPr lang="en-US" sz="3200" spc="16" dirty="0">
                  <a:solidFill>
                    <a:srgbClr val="000000"/>
                  </a:solidFill>
                  <a:latin typeface="Arial Nova"/>
                </a:rPr>
                <a:t>“It’s cool”</a:t>
              </a:r>
            </a:p>
          </p:txBody>
        </p:sp>
      </p:grpSp>
      <p:grpSp>
        <p:nvGrpSpPr>
          <p:cNvPr id="11" name="Group 11"/>
          <p:cNvGrpSpPr/>
          <p:nvPr/>
        </p:nvGrpSpPr>
        <p:grpSpPr>
          <a:xfrm>
            <a:off x="14408468" y="1408080"/>
            <a:ext cx="3573978" cy="1078257"/>
            <a:chOff x="0" y="0"/>
            <a:chExt cx="1347049" cy="406400"/>
          </a:xfrm>
        </p:grpSpPr>
        <p:sp>
          <p:nvSpPr>
            <p:cNvPr id="12" name="Freeform 12"/>
            <p:cNvSpPr/>
            <p:nvPr/>
          </p:nvSpPr>
          <p:spPr>
            <a:xfrm>
              <a:off x="0" y="0"/>
              <a:ext cx="1347049" cy="406400"/>
            </a:xfrm>
            <a:custGeom>
              <a:avLst/>
              <a:gdLst/>
              <a:ahLst/>
              <a:cxnLst/>
              <a:rect l="l" t="t" r="r" b="b"/>
              <a:pathLst>
                <a:path w="1347049" h="406400">
                  <a:moveTo>
                    <a:pt x="1143849" y="0"/>
                  </a:moveTo>
                  <a:cubicBezTo>
                    <a:pt x="1256073" y="0"/>
                    <a:pt x="1347049" y="90976"/>
                    <a:pt x="1347049" y="203200"/>
                  </a:cubicBezTo>
                  <a:cubicBezTo>
                    <a:pt x="1347049" y="315424"/>
                    <a:pt x="1256073" y="406400"/>
                    <a:pt x="1143849"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38100" cap="sq">
              <a:solidFill>
                <a:srgbClr val="652F6C"/>
              </a:solidFill>
              <a:prstDash val="solid"/>
              <a:miter/>
            </a:ln>
          </p:spPr>
          <p:txBody>
            <a:bodyPr/>
            <a:lstStyle/>
            <a:p>
              <a:endParaRPr lang="en-GB"/>
            </a:p>
          </p:txBody>
        </p:sp>
        <p:sp>
          <p:nvSpPr>
            <p:cNvPr id="13" name="TextBox 13"/>
            <p:cNvSpPr txBox="1"/>
            <p:nvPr/>
          </p:nvSpPr>
          <p:spPr>
            <a:xfrm>
              <a:off x="0" y="-38100"/>
              <a:ext cx="1347049" cy="444500"/>
            </a:xfrm>
            <a:prstGeom prst="rect">
              <a:avLst/>
            </a:prstGeom>
          </p:spPr>
          <p:txBody>
            <a:bodyPr lIns="50800" tIns="50800" rIns="50800" bIns="50800" rtlCol="0" anchor="ctr"/>
            <a:lstStyle/>
            <a:p>
              <a:pPr marL="0" lvl="0" indent="0" algn="ctr">
                <a:lnSpc>
                  <a:spcPts val="2372"/>
                </a:lnSpc>
                <a:spcBef>
                  <a:spcPct val="0"/>
                </a:spcBef>
              </a:pPr>
              <a:r>
                <a:rPr lang="en-US" sz="2800" u="none" strike="noStrike" spc="16" dirty="0">
                  <a:solidFill>
                    <a:srgbClr val="000000"/>
                  </a:solidFill>
                  <a:latin typeface="Arial Nova"/>
                </a:rPr>
                <a:t>“I’m bored, I need something to do”</a:t>
              </a:r>
            </a:p>
          </p:txBody>
        </p:sp>
      </p:grpSp>
      <p:grpSp>
        <p:nvGrpSpPr>
          <p:cNvPr id="14" name="Group 14"/>
          <p:cNvGrpSpPr/>
          <p:nvPr/>
        </p:nvGrpSpPr>
        <p:grpSpPr>
          <a:xfrm>
            <a:off x="14282254" y="6675924"/>
            <a:ext cx="3826405" cy="1402302"/>
            <a:chOff x="0" y="0"/>
            <a:chExt cx="1347049" cy="406400"/>
          </a:xfrm>
        </p:grpSpPr>
        <p:sp>
          <p:nvSpPr>
            <p:cNvPr id="15" name="Freeform 15"/>
            <p:cNvSpPr/>
            <p:nvPr/>
          </p:nvSpPr>
          <p:spPr>
            <a:xfrm>
              <a:off x="0" y="0"/>
              <a:ext cx="1347049" cy="406400"/>
            </a:xfrm>
            <a:custGeom>
              <a:avLst/>
              <a:gdLst/>
              <a:ahLst/>
              <a:cxnLst/>
              <a:rect l="l" t="t" r="r" b="b"/>
              <a:pathLst>
                <a:path w="1347049" h="406400">
                  <a:moveTo>
                    <a:pt x="1143849" y="0"/>
                  </a:moveTo>
                  <a:cubicBezTo>
                    <a:pt x="1256073" y="0"/>
                    <a:pt x="1347049" y="90976"/>
                    <a:pt x="1347049" y="203200"/>
                  </a:cubicBezTo>
                  <a:cubicBezTo>
                    <a:pt x="1347049" y="315424"/>
                    <a:pt x="1256073" y="406400"/>
                    <a:pt x="1143849"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38100" cap="sq">
              <a:solidFill>
                <a:srgbClr val="652F6C"/>
              </a:solidFill>
              <a:prstDash val="solid"/>
              <a:miter/>
            </a:ln>
          </p:spPr>
          <p:txBody>
            <a:bodyPr/>
            <a:lstStyle/>
            <a:p>
              <a:endParaRPr lang="en-GB"/>
            </a:p>
          </p:txBody>
        </p:sp>
        <p:sp>
          <p:nvSpPr>
            <p:cNvPr id="16" name="TextBox 16"/>
            <p:cNvSpPr txBox="1"/>
            <p:nvPr/>
          </p:nvSpPr>
          <p:spPr>
            <a:xfrm>
              <a:off x="0" y="-38100"/>
              <a:ext cx="1347049" cy="444500"/>
            </a:xfrm>
            <a:prstGeom prst="rect">
              <a:avLst/>
            </a:prstGeom>
          </p:spPr>
          <p:txBody>
            <a:bodyPr lIns="50800" tIns="50800" rIns="50800" bIns="50800" rtlCol="0" anchor="ctr"/>
            <a:lstStyle/>
            <a:p>
              <a:pPr marL="0" lvl="0" indent="0" algn="ctr">
                <a:lnSpc>
                  <a:spcPts val="2372"/>
                </a:lnSpc>
                <a:spcBef>
                  <a:spcPct val="0"/>
                </a:spcBef>
              </a:pPr>
              <a:r>
                <a:rPr lang="en-US" sz="2800" u="none" strike="noStrike" spc="16" dirty="0">
                  <a:solidFill>
                    <a:srgbClr val="000000"/>
                  </a:solidFill>
                  <a:latin typeface="Arial Nova"/>
                </a:rPr>
                <a:t>“I’m stressed &amp; anxious – it might make me feel better”</a:t>
              </a:r>
            </a:p>
          </p:txBody>
        </p:sp>
      </p:grpSp>
      <p:grpSp>
        <p:nvGrpSpPr>
          <p:cNvPr id="17" name="Group 17"/>
          <p:cNvGrpSpPr/>
          <p:nvPr/>
        </p:nvGrpSpPr>
        <p:grpSpPr>
          <a:xfrm>
            <a:off x="8818737" y="3998804"/>
            <a:ext cx="3573978" cy="1078257"/>
            <a:chOff x="0" y="0"/>
            <a:chExt cx="1347049" cy="406400"/>
          </a:xfrm>
        </p:grpSpPr>
        <p:sp>
          <p:nvSpPr>
            <p:cNvPr id="18" name="Freeform 18"/>
            <p:cNvSpPr/>
            <p:nvPr/>
          </p:nvSpPr>
          <p:spPr>
            <a:xfrm>
              <a:off x="0" y="0"/>
              <a:ext cx="1347049" cy="406400"/>
            </a:xfrm>
            <a:custGeom>
              <a:avLst/>
              <a:gdLst/>
              <a:ahLst/>
              <a:cxnLst/>
              <a:rect l="l" t="t" r="r" b="b"/>
              <a:pathLst>
                <a:path w="1347049" h="406400">
                  <a:moveTo>
                    <a:pt x="1143849" y="0"/>
                  </a:moveTo>
                  <a:cubicBezTo>
                    <a:pt x="1256073" y="0"/>
                    <a:pt x="1347049" y="90976"/>
                    <a:pt x="1347049" y="203200"/>
                  </a:cubicBezTo>
                  <a:cubicBezTo>
                    <a:pt x="1347049" y="315424"/>
                    <a:pt x="1256073" y="406400"/>
                    <a:pt x="1143849"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38100" cap="sq">
              <a:solidFill>
                <a:srgbClr val="652F6C"/>
              </a:solidFill>
              <a:prstDash val="solid"/>
              <a:miter/>
            </a:ln>
          </p:spPr>
          <p:txBody>
            <a:bodyPr/>
            <a:lstStyle/>
            <a:p>
              <a:endParaRPr lang="en-GB"/>
            </a:p>
          </p:txBody>
        </p:sp>
        <p:sp>
          <p:nvSpPr>
            <p:cNvPr id="19" name="TextBox 19"/>
            <p:cNvSpPr txBox="1"/>
            <p:nvPr/>
          </p:nvSpPr>
          <p:spPr>
            <a:xfrm>
              <a:off x="0" y="-38100"/>
              <a:ext cx="1347049" cy="444500"/>
            </a:xfrm>
            <a:prstGeom prst="rect">
              <a:avLst/>
            </a:prstGeom>
          </p:spPr>
          <p:txBody>
            <a:bodyPr lIns="50800" tIns="50800" rIns="50800" bIns="50800" rtlCol="0" anchor="ctr"/>
            <a:lstStyle/>
            <a:p>
              <a:pPr algn="ctr">
                <a:lnSpc>
                  <a:spcPts val="2372"/>
                </a:lnSpc>
              </a:pPr>
              <a:r>
                <a:rPr lang="en-US" sz="2800" spc="16" dirty="0">
                  <a:solidFill>
                    <a:srgbClr val="000000"/>
                  </a:solidFill>
                  <a:latin typeface="Arial Nova"/>
                </a:rPr>
                <a:t>“I’m curious, I’ll give it a try”</a:t>
              </a:r>
            </a:p>
          </p:txBody>
        </p:sp>
      </p:grpSp>
      <p:sp>
        <p:nvSpPr>
          <p:cNvPr id="27" name="TextBox 27"/>
          <p:cNvSpPr txBox="1"/>
          <p:nvPr/>
        </p:nvSpPr>
        <p:spPr>
          <a:xfrm>
            <a:off x="1073210" y="2272603"/>
            <a:ext cx="3375304" cy="7689734"/>
          </a:xfrm>
          <a:prstGeom prst="rect">
            <a:avLst/>
          </a:prstGeom>
        </p:spPr>
        <p:txBody>
          <a:bodyPr lIns="0" tIns="0" rIns="0" bIns="0" rtlCol="0" anchor="t">
            <a:spAutoFit/>
          </a:bodyPr>
          <a:lstStyle/>
          <a:p>
            <a:pPr>
              <a:lnSpc>
                <a:spcPts val="6669"/>
              </a:lnSpc>
              <a:spcBef>
                <a:spcPct val="0"/>
              </a:spcBef>
            </a:pPr>
            <a:r>
              <a:rPr lang="en-US" sz="4000" spc="241" dirty="0">
                <a:solidFill>
                  <a:schemeClr val="bg1"/>
                </a:solidFill>
                <a:latin typeface="Cooper Hewitt" panose="020B0604020202020204" charset="0"/>
                <a:ea typeface="Cooper Hewitt" panose="020B0604020202020204" charset="0"/>
              </a:rPr>
              <a:t>So,</a:t>
            </a:r>
            <a:r>
              <a:rPr lang="en-US" sz="4000" b="1" spc="193" dirty="0">
                <a:solidFill>
                  <a:schemeClr val="bg1"/>
                </a:solidFill>
                <a:latin typeface="Cooper Hewitt" panose="020B0604020202020204" charset="0"/>
                <a:ea typeface="Cooper Hewitt" panose="020B0604020202020204" charset="0"/>
              </a:rPr>
              <a:t> remember the reasons why young people might want to try vaping? What do you think now?</a:t>
            </a:r>
            <a:endParaRPr lang="en-GB" sz="4000" dirty="0">
              <a:solidFill>
                <a:schemeClr val="bg1"/>
              </a:solidFill>
              <a:latin typeface="Cooper Hewitt" panose="020B0604020202020204" charset="0"/>
              <a:ea typeface="Cooper Hewitt" panose="020B0604020202020204" charset="0"/>
            </a:endParaRPr>
          </a:p>
          <a:p>
            <a:pPr algn="l">
              <a:lnSpc>
                <a:spcPts val="6669"/>
              </a:lnSpc>
              <a:spcBef>
                <a:spcPct val="0"/>
              </a:spcBef>
            </a:pPr>
            <a:endParaRPr lang="en-US" sz="4833" spc="241" dirty="0">
              <a:solidFill>
                <a:srgbClr val="FFFFFF"/>
              </a:solidFill>
              <a:latin typeface="Cooper Hewitt"/>
            </a:endParaRPr>
          </a:p>
        </p:txBody>
      </p:sp>
      <p:sp>
        <p:nvSpPr>
          <p:cNvPr id="30" name="Freeform 30"/>
          <p:cNvSpPr/>
          <p:nvPr/>
        </p:nvSpPr>
        <p:spPr>
          <a:xfrm>
            <a:off x="1028700" y="441509"/>
            <a:ext cx="2600879" cy="953088"/>
          </a:xfrm>
          <a:custGeom>
            <a:avLst/>
            <a:gdLst/>
            <a:ahLst/>
            <a:cxnLst/>
            <a:rect l="l" t="t" r="r" b="b"/>
            <a:pathLst>
              <a:path w="2600879" h="953088">
                <a:moveTo>
                  <a:pt x="0" y="0"/>
                </a:moveTo>
                <a:lnTo>
                  <a:pt x="2600879" y="0"/>
                </a:lnTo>
                <a:lnTo>
                  <a:pt x="2600879" y="953088"/>
                </a:lnTo>
                <a:lnTo>
                  <a:pt x="0" y="953088"/>
                </a:lnTo>
                <a:lnTo>
                  <a:pt x="0" y="0"/>
                </a:lnTo>
                <a:close/>
              </a:path>
            </a:pathLst>
          </a:custGeom>
          <a:blipFill>
            <a:blip r:embed="rId3"/>
            <a:stretch>
              <a:fillRect/>
            </a:stretch>
          </a:blipFill>
        </p:spPr>
        <p:txBody>
          <a:bodyPr/>
          <a:lstStyle/>
          <a:p>
            <a:endParaRPr lang="en-GB"/>
          </a:p>
        </p:txBody>
      </p:sp>
      <p:sp>
        <p:nvSpPr>
          <p:cNvPr id="36" name="Freeform 24">
            <a:extLst>
              <a:ext uri="{FF2B5EF4-FFF2-40B4-BE49-F238E27FC236}">
                <a16:creationId xmlns:a16="http://schemas.microsoft.com/office/drawing/2014/main" id="{102EF0D8-C414-481F-4770-3C0C9098D379}"/>
              </a:ext>
            </a:extLst>
          </p:cNvPr>
          <p:cNvSpPr/>
          <p:nvPr/>
        </p:nvSpPr>
        <p:spPr>
          <a:xfrm rot="11898483" flipH="1" flipV="1">
            <a:off x="7831284" y="2311517"/>
            <a:ext cx="1985179" cy="578609"/>
          </a:xfrm>
          <a:custGeom>
            <a:avLst/>
            <a:gdLst/>
            <a:ahLst/>
            <a:cxnLst/>
            <a:rect l="l" t="t" r="r" b="b"/>
            <a:pathLst>
              <a:path w="1985179" h="560813">
                <a:moveTo>
                  <a:pt x="1985180" y="0"/>
                </a:moveTo>
                <a:lnTo>
                  <a:pt x="0" y="0"/>
                </a:lnTo>
                <a:lnTo>
                  <a:pt x="0" y="560813"/>
                </a:lnTo>
                <a:lnTo>
                  <a:pt x="1985180" y="560813"/>
                </a:lnTo>
                <a:lnTo>
                  <a:pt x="198518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3" name="Freeform 24">
            <a:extLst>
              <a:ext uri="{FF2B5EF4-FFF2-40B4-BE49-F238E27FC236}">
                <a16:creationId xmlns:a16="http://schemas.microsoft.com/office/drawing/2014/main" id="{658E4FB0-5643-0591-5E34-D713095E72D2}"/>
              </a:ext>
            </a:extLst>
          </p:cNvPr>
          <p:cNvSpPr/>
          <p:nvPr/>
        </p:nvSpPr>
        <p:spPr>
          <a:xfrm rot="16750023" flipH="1" flipV="1">
            <a:off x="13096908" y="2877217"/>
            <a:ext cx="1985179" cy="578609"/>
          </a:xfrm>
          <a:custGeom>
            <a:avLst/>
            <a:gdLst/>
            <a:ahLst/>
            <a:cxnLst/>
            <a:rect l="l" t="t" r="r" b="b"/>
            <a:pathLst>
              <a:path w="1985179" h="560813">
                <a:moveTo>
                  <a:pt x="1985180" y="0"/>
                </a:moveTo>
                <a:lnTo>
                  <a:pt x="0" y="0"/>
                </a:lnTo>
                <a:lnTo>
                  <a:pt x="0" y="560813"/>
                </a:lnTo>
                <a:lnTo>
                  <a:pt x="1985180" y="560813"/>
                </a:lnTo>
                <a:lnTo>
                  <a:pt x="198518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4" name="Freeform 24">
            <a:extLst>
              <a:ext uri="{FF2B5EF4-FFF2-40B4-BE49-F238E27FC236}">
                <a16:creationId xmlns:a16="http://schemas.microsoft.com/office/drawing/2014/main" id="{95C646B6-E473-1E11-CC09-810FE36AB8E2}"/>
              </a:ext>
            </a:extLst>
          </p:cNvPr>
          <p:cNvSpPr/>
          <p:nvPr/>
        </p:nvSpPr>
        <p:spPr>
          <a:xfrm rot="18178077" flipH="1">
            <a:off x="10100438" y="5707565"/>
            <a:ext cx="1807829" cy="557157"/>
          </a:xfrm>
          <a:custGeom>
            <a:avLst/>
            <a:gdLst/>
            <a:ahLst/>
            <a:cxnLst/>
            <a:rect l="l" t="t" r="r" b="b"/>
            <a:pathLst>
              <a:path w="1985179" h="560813">
                <a:moveTo>
                  <a:pt x="1985180" y="0"/>
                </a:moveTo>
                <a:lnTo>
                  <a:pt x="0" y="0"/>
                </a:lnTo>
                <a:lnTo>
                  <a:pt x="0" y="560813"/>
                </a:lnTo>
                <a:lnTo>
                  <a:pt x="1985180" y="560813"/>
                </a:lnTo>
                <a:lnTo>
                  <a:pt x="198518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5" name="Freeform 24">
            <a:extLst>
              <a:ext uri="{FF2B5EF4-FFF2-40B4-BE49-F238E27FC236}">
                <a16:creationId xmlns:a16="http://schemas.microsoft.com/office/drawing/2014/main" id="{228F44E4-D00C-B2BB-7293-3C760C1025BC}"/>
              </a:ext>
            </a:extLst>
          </p:cNvPr>
          <p:cNvSpPr/>
          <p:nvPr/>
        </p:nvSpPr>
        <p:spPr>
          <a:xfrm rot="19751625" flipH="1">
            <a:off x="14493132" y="8462722"/>
            <a:ext cx="1807829" cy="557157"/>
          </a:xfrm>
          <a:custGeom>
            <a:avLst/>
            <a:gdLst/>
            <a:ahLst/>
            <a:cxnLst/>
            <a:rect l="l" t="t" r="r" b="b"/>
            <a:pathLst>
              <a:path w="1985179" h="560813">
                <a:moveTo>
                  <a:pt x="1985180" y="0"/>
                </a:moveTo>
                <a:lnTo>
                  <a:pt x="0" y="0"/>
                </a:lnTo>
                <a:lnTo>
                  <a:pt x="0" y="560813"/>
                </a:lnTo>
                <a:lnTo>
                  <a:pt x="1985180" y="560813"/>
                </a:lnTo>
                <a:lnTo>
                  <a:pt x="198518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extLst>
      <p:ext uri="{BB962C8B-B14F-4D97-AF65-F5344CB8AC3E}">
        <p14:creationId xmlns:p14="http://schemas.microsoft.com/office/powerpoint/2010/main" val="13743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3" grpId="0" animBg="1"/>
      <p:bldP spid="44" grpId="0" animBg="1"/>
      <p:bldP spid="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c72b475-1a9e-4b5a-888b-6984a6fe501f">
      <Terms xmlns="http://schemas.microsoft.com/office/infopath/2007/PartnerControls"/>
    </lcf76f155ced4ddcb4097134ff3c332f>
    <TaxCatchAll xmlns="f4705250-5956-4804-b09e-f9ce15cdaf7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F6A7EC66B98574DBAB467498213359F" ma:contentTypeVersion="19" ma:contentTypeDescription="Create a new document." ma:contentTypeScope="" ma:versionID="50ebd1ccd929e852f4481a4b6094d274">
  <xsd:schema xmlns:xsd="http://www.w3.org/2001/XMLSchema" xmlns:xs="http://www.w3.org/2001/XMLSchema" xmlns:p="http://schemas.microsoft.com/office/2006/metadata/properties" xmlns:ns2="2c72b475-1a9e-4b5a-888b-6984a6fe501f" xmlns:ns3="f4705250-5956-4804-b09e-f9ce15cdaf7d" targetNamespace="http://schemas.microsoft.com/office/2006/metadata/properties" ma:root="true" ma:fieldsID="8479352ffd5868ef26a3625351914507" ns2:_="" ns3:_="">
    <xsd:import namespace="2c72b475-1a9e-4b5a-888b-6984a6fe501f"/>
    <xsd:import namespace="f4705250-5956-4804-b09e-f9ce15cdaf7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2b475-1a9e-4b5a-888b-6984a6fe50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2993f56-752b-4db2-82ac-cb0b7a9c125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705250-5956-4804-b09e-f9ce15cdaf7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7f14c43-779e-4341-a39a-098ed45471fa}" ma:internalName="TaxCatchAll" ma:showField="CatchAllData" ma:web="f4705250-5956-4804-b09e-f9ce15cdaf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29C5E0-2303-4C52-B111-3D348B6AD50E}">
  <ds:schemaRefs>
    <ds:schemaRef ds:uri="http://schemas.microsoft.com/office/2006/metadata/properties"/>
    <ds:schemaRef ds:uri="http://schemas.microsoft.com/office/infopath/2007/PartnerControls"/>
    <ds:schemaRef ds:uri="2c72b475-1a9e-4b5a-888b-6984a6fe501f"/>
    <ds:schemaRef ds:uri="f4705250-5956-4804-b09e-f9ce15cdaf7d"/>
  </ds:schemaRefs>
</ds:datastoreItem>
</file>

<file path=customXml/itemProps2.xml><?xml version="1.0" encoding="utf-8"?>
<ds:datastoreItem xmlns:ds="http://schemas.openxmlformats.org/officeDocument/2006/customXml" ds:itemID="{4C620E3B-75B1-43DE-851E-4E8C577D37C4}">
  <ds:schemaRefs>
    <ds:schemaRef ds:uri="http://schemas.microsoft.com/sharepoint/v3/contenttype/forms"/>
  </ds:schemaRefs>
</ds:datastoreItem>
</file>

<file path=customXml/itemProps3.xml><?xml version="1.0" encoding="utf-8"?>
<ds:datastoreItem xmlns:ds="http://schemas.openxmlformats.org/officeDocument/2006/customXml" ds:itemID="{077AFF2A-F5B6-4C25-9EE4-5AF1A233C4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2b475-1a9e-4b5a-888b-6984a6fe501f"/>
    <ds:schemaRef ds:uri="f4705250-5956-4804-b09e-f9ce15cdaf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1453</TotalTime>
  <Words>1172</Words>
  <Application>Microsoft Office PowerPoint</Application>
  <PresentationFormat>Custom</PresentationFormat>
  <Paragraphs>86</Paragraphs>
  <Slides>12</Slides>
  <Notes>9</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Hounslow</dc:title>
  <dc:creator>Hannah Buckland</dc:creator>
  <cp:lastModifiedBy>Hannah Buckland</cp:lastModifiedBy>
  <cp:revision>47</cp:revision>
  <dcterms:created xsi:type="dcterms:W3CDTF">2006-08-16T00:00:00Z</dcterms:created>
  <dcterms:modified xsi:type="dcterms:W3CDTF">2025-06-05T10:59:49Z</dcterms:modified>
  <dc:identifier>DAGF99mrc64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0x010100FF6A7EC66B98574DBAB467498213359F</vt:lpwstr>
  </property>
  <property fmtid="{D5CDD505-2E9C-101B-9397-08002B2CF9AE}" pid="3" name="MediaServiceImageTags">
    <vt:lpwstr/>
  </property>
</Properties>
</file>