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73" r:id="rId2"/>
    <p:sldId id="274" r:id="rId3"/>
    <p:sldId id="275" r:id="rId4"/>
    <p:sldId id="261" r:id="rId5"/>
    <p:sldId id="277" r:id="rId6"/>
    <p:sldId id="258" r:id="rId7"/>
    <p:sldId id="259" r:id="rId8"/>
    <p:sldId id="278" r:id="rId9"/>
    <p:sldId id="279" r:id="rId10"/>
    <p:sldId id="280" r:id="rId11"/>
    <p:sldId id="281" r:id="rId12"/>
    <p:sldId id="269" r:id="rId13"/>
    <p:sldId id="257" r:id="rId14"/>
    <p:sldId id="268" r:id="rId15"/>
  </p:sldIdLst>
  <p:sldSz cx="18288000" cy="10287000"/>
  <p:notesSz cx="6858000" cy="9144000"/>
  <p:embeddedFontLst>
    <p:embeddedFont>
      <p:font typeface="Arial Nova" panose="020B0504020202020204" pitchFamily="34" charset="0"/>
      <p:regular r:id="rId17"/>
      <p:bold r:id="rId18"/>
      <p:italic r:id="rId19"/>
      <p:boldItalic r:id="rId20"/>
    </p:embeddedFont>
    <p:embeddedFont>
      <p:font typeface="Cooper Hewitt" panose="020B0604020202020204" charset="0"/>
      <p:regular r:id="rId21"/>
    </p:embeddedFont>
    <p:embeddedFont>
      <p:font typeface="Montserrat Light" panose="00000400000000000000" pitchFamily="2"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673" autoAdjust="0"/>
  </p:normalViewPr>
  <p:slideViewPr>
    <p:cSldViewPr>
      <p:cViewPr varScale="1">
        <p:scale>
          <a:sx n="40" d="100"/>
          <a:sy n="40" d="100"/>
        </p:scale>
        <p:origin x="30" y="10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4A0BD-C00B-4CBC-8B38-644A47BD6599}" type="datetimeFigureOut">
              <a:rPr lang="en-GB" smtClean="0"/>
              <a:t>05/08/2024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335A4-CE3E-4FA7-95C3-5A5E3886DF7F}" type="slidenum">
              <a:rPr lang="en-GB" smtClean="0"/>
              <a:t>‹#›</a:t>
            </a:fld>
            <a:endParaRPr lang="en-GB"/>
          </a:p>
        </p:txBody>
      </p:sp>
    </p:spTree>
    <p:extLst>
      <p:ext uri="{BB962C8B-B14F-4D97-AF65-F5344CB8AC3E}">
        <p14:creationId xmlns:p14="http://schemas.microsoft.com/office/powerpoint/2010/main" val="304634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1</a:t>
            </a:fld>
            <a:endParaRPr lang="en-GB"/>
          </a:p>
        </p:txBody>
      </p:sp>
    </p:spTree>
    <p:extLst>
      <p:ext uri="{BB962C8B-B14F-4D97-AF65-F5344CB8AC3E}">
        <p14:creationId xmlns:p14="http://schemas.microsoft.com/office/powerpoint/2010/main" val="369425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12</a:t>
            </a:fld>
            <a:endParaRPr lang="en-GB"/>
          </a:p>
        </p:txBody>
      </p:sp>
    </p:spTree>
    <p:extLst>
      <p:ext uri="{BB962C8B-B14F-4D97-AF65-F5344CB8AC3E}">
        <p14:creationId xmlns:p14="http://schemas.microsoft.com/office/powerpoint/2010/main" val="141470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2</a:t>
            </a:fld>
            <a:endParaRPr lang="en-GB"/>
          </a:p>
        </p:txBody>
      </p:sp>
    </p:spTree>
    <p:extLst>
      <p:ext uri="{BB962C8B-B14F-4D97-AF65-F5344CB8AC3E}">
        <p14:creationId xmlns:p14="http://schemas.microsoft.com/office/powerpoint/2010/main" val="7931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4</a:t>
            </a:fld>
            <a:endParaRPr lang="en-GB"/>
          </a:p>
        </p:txBody>
      </p:sp>
    </p:spTree>
    <p:extLst>
      <p:ext uri="{BB962C8B-B14F-4D97-AF65-F5344CB8AC3E}">
        <p14:creationId xmlns:p14="http://schemas.microsoft.com/office/powerpoint/2010/main" val="143702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5</a:t>
            </a:fld>
            <a:endParaRPr lang="en-GB"/>
          </a:p>
        </p:txBody>
      </p:sp>
    </p:spTree>
    <p:extLst>
      <p:ext uri="{BB962C8B-B14F-4D97-AF65-F5344CB8AC3E}">
        <p14:creationId xmlns:p14="http://schemas.microsoft.com/office/powerpoint/2010/main" val="177220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7</a:t>
            </a:fld>
            <a:endParaRPr lang="en-GB"/>
          </a:p>
        </p:txBody>
      </p:sp>
    </p:spTree>
    <p:extLst>
      <p:ext uri="{BB962C8B-B14F-4D97-AF65-F5344CB8AC3E}">
        <p14:creationId xmlns:p14="http://schemas.microsoft.com/office/powerpoint/2010/main" val="136871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what else could they spend the money on?</a:t>
            </a:r>
          </a:p>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8</a:t>
            </a:fld>
            <a:endParaRPr lang="en-GB"/>
          </a:p>
        </p:txBody>
      </p:sp>
    </p:spTree>
    <p:extLst>
      <p:ext uri="{BB962C8B-B14F-4D97-AF65-F5344CB8AC3E}">
        <p14:creationId xmlns:p14="http://schemas.microsoft.com/office/powerpoint/2010/main" val="71862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what else could they spend the money on?</a:t>
            </a:r>
          </a:p>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9</a:t>
            </a:fld>
            <a:endParaRPr lang="en-GB"/>
          </a:p>
        </p:txBody>
      </p:sp>
    </p:spTree>
    <p:extLst>
      <p:ext uri="{BB962C8B-B14F-4D97-AF65-F5344CB8AC3E}">
        <p14:creationId xmlns:p14="http://schemas.microsoft.com/office/powerpoint/2010/main" val="81873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10</a:t>
            </a:fld>
            <a:endParaRPr lang="en-GB"/>
          </a:p>
        </p:txBody>
      </p:sp>
    </p:spTree>
    <p:extLst>
      <p:ext uri="{BB962C8B-B14F-4D97-AF65-F5344CB8AC3E}">
        <p14:creationId xmlns:p14="http://schemas.microsoft.com/office/powerpoint/2010/main" val="117978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F335A4-CE3E-4FA7-95C3-5A5E3886DF7F}" type="slidenum">
              <a:rPr lang="en-GB" smtClean="0"/>
              <a:t>11</a:t>
            </a:fld>
            <a:endParaRPr lang="en-GB"/>
          </a:p>
        </p:txBody>
      </p:sp>
    </p:spTree>
    <p:extLst>
      <p:ext uri="{BB962C8B-B14F-4D97-AF65-F5344CB8AC3E}">
        <p14:creationId xmlns:p14="http://schemas.microsoft.com/office/powerpoint/2010/main" val="399233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35.png"/><Relationship Id="rId4" Type="http://schemas.openxmlformats.org/officeDocument/2006/relationships/image" Target="../media/image13.sv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6.tmp"/><Relationship Id="rId2" Type="http://schemas.openxmlformats.org/officeDocument/2006/relationships/hyperlink" Target="https://healthyhounslow.co.uk/" TargetMode="Externa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8.svg"/><Relationship Id="rId7" Type="http://schemas.openxmlformats.org/officeDocument/2006/relationships/image" Target="../media/image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40.svg"/><Relationship Id="rId10" Type="http://schemas.openxmlformats.org/officeDocument/2006/relationships/image" Target="../media/image10.png"/><Relationship Id="rId4" Type="http://schemas.openxmlformats.org/officeDocument/2006/relationships/image" Target="../media/image39.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3.svg"/><Relationship Id="rId7"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sv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7.svg"/><Relationship Id="rId4" Type="http://schemas.openxmlformats.org/officeDocument/2006/relationships/image" Target="../media/image6.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9.svg"/><Relationship Id="rId7" Type="http://schemas.openxmlformats.org/officeDocument/2006/relationships/image" Target="../media/image11.sv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5.svg"/><Relationship Id="rId5" Type="http://schemas.openxmlformats.org/officeDocument/2006/relationships/image" Target="../media/image21.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jpe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hyperlink" Target="mailto:tradingstandards@hounslow.gov.uk" TargetMode="External"/><Relationship Id="rId5" Type="http://schemas.openxmlformats.org/officeDocument/2006/relationships/image" Target="../media/image10.png"/><Relationship Id="rId10" Type="http://schemas.openxmlformats.org/officeDocument/2006/relationships/image" Target="../media/image33.png"/><Relationship Id="rId4" Type="http://schemas.openxmlformats.org/officeDocument/2006/relationships/image" Target="../media/image21.sv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1AB6E32-B9B3-6839-BEA2-347477481FFB}"/>
              </a:ext>
            </a:extLst>
          </p:cNvPr>
          <p:cNvSpPr/>
          <p:nvPr/>
        </p:nvSpPr>
        <p:spPr>
          <a:xfrm>
            <a:off x="3099121" y="7037934"/>
            <a:ext cx="12089758" cy="173455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C37DED87-3354-A504-F339-7788C9102108}"/>
              </a:ext>
            </a:extLst>
          </p:cNvPr>
          <p:cNvSpPr/>
          <p:nvPr/>
        </p:nvSpPr>
        <p:spPr>
          <a:xfrm>
            <a:off x="685800" y="1866900"/>
            <a:ext cx="10949849" cy="46482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reeform 2"/>
          <p:cNvSpPr/>
          <p:nvPr/>
        </p:nvSpPr>
        <p:spPr>
          <a:xfrm flipV="1">
            <a:off x="12258345" y="-6281175"/>
            <a:ext cx="6029655" cy="12059310"/>
          </a:xfrm>
          <a:custGeom>
            <a:avLst/>
            <a:gdLst/>
            <a:ahLst/>
            <a:cxnLst/>
            <a:rect l="l" t="t" r="r" b="b"/>
            <a:pathLst>
              <a:path w="6029655" h="12059310">
                <a:moveTo>
                  <a:pt x="0" y="12059310"/>
                </a:moveTo>
                <a:lnTo>
                  <a:pt x="6029655" y="12059310"/>
                </a:lnTo>
                <a:lnTo>
                  <a:pt x="6029655" y="0"/>
                </a:lnTo>
                <a:lnTo>
                  <a:pt x="0" y="0"/>
                </a:lnTo>
                <a:lnTo>
                  <a:pt x="0" y="1205931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5273173" y="6154372"/>
            <a:ext cx="4583426" cy="5267537"/>
          </a:xfrm>
          <a:custGeom>
            <a:avLst/>
            <a:gdLst/>
            <a:ahLst/>
            <a:cxnLst/>
            <a:rect l="l" t="t" r="r" b="b"/>
            <a:pathLst>
              <a:path w="4583426" h="5267537">
                <a:moveTo>
                  <a:pt x="0" y="0"/>
                </a:moveTo>
                <a:lnTo>
                  <a:pt x="4583425" y="0"/>
                </a:lnTo>
                <a:lnTo>
                  <a:pt x="4583425" y="5267537"/>
                </a:lnTo>
                <a:lnTo>
                  <a:pt x="0" y="5267537"/>
                </a:lnTo>
                <a:lnTo>
                  <a:pt x="0" y="0"/>
                </a:lnTo>
                <a:close/>
              </a:path>
            </a:pathLst>
          </a:custGeom>
          <a:blipFill>
            <a:blip r:embed="rId7">
              <a:alphaModFix amt="10999"/>
              <a:extLst>
                <a:ext uri="{96DAC541-7B7A-43D3-8B79-37D633B846F1}">
                  <asvg:svgBlip xmlns:asvg="http://schemas.microsoft.com/office/drawing/2016/SVG/main" r:embed="rId8"/>
                </a:ext>
              </a:extLst>
            </a:blip>
            <a:stretch>
              <a:fillRect l="-407296" b="-61316"/>
            </a:stretch>
          </a:blipFill>
        </p:spPr>
        <p:txBody>
          <a:bodyPr/>
          <a:lstStyle/>
          <a:p>
            <a:endParaRPr lang="en-GB"/>
          </a:p>
        </p:txBody>
      </p:sp>
      <p:sp>
        <p:nvSpPr>
          <p:cNvPr id="16" name="Freeform 16"/>
          <p:cNvSpPr/>
          <p:nvPr/>
        </p:nvSpPr>
        <p:spPr>
          <a:xfrm>
            <a:off x="14878204" y="552156"/>
            <a:ext cx="2600879" cy="953088"/>
          </a:xfrm>
          <a:custGeom>
            <a:avLst/>
            <a:gdLst/>
            <a:ahLst/>
            <a:cxnLst/>
            <a:rect l="l" t="t" r="r" b="b"/>
            <a:pathLst>
              <a:path w="2600879" h="953088">
                <a:moveTo>
                  <a:pt x="0" y="0"/>
                </a:moveTo>
                <a:lnTo>
                  <a:pt x="2600879" y="0"/>
                </a:lnTo>
                <a:lnTo>
                  <a:pt x="2600879" y="953088"/>
                </a:lnTo>
                <a:lnTo>
                  <a:pt x="0" y="953088"/>
                </a:lnTo>
                <a:lnTo>
                  <a:pt x="0" y="0"/>
                </a:lnTo>
                <a:close/>
              </a:path>
            </a:pathLst>
          </a:custGeom>
          <a:blipFill>
            <a:blip r:embed="rId9"/>
            <a:stretch>
              <a:fillRect/>
            </a:stretch>
          </a:blipFill>
        </p:spPr>
        <p:txBody>
          <a:bodyPr/>
          <a:lstStyle/>
          <a:p>
            <a:endParaRPr lang="en-GB"/>
          </a:p>
        </p:txBody>
      </p:sp>
      <p:sp>
        <p:nvSpPr>
          <p:cNvPr id="17" name="TextBox 17"/>
          <p:cNvSpPr txBox="1"/>
          <p:nvPr/>
        </p:nvSpPr>
        <p:spPr>
          <a:xfrm>
            <a:off x="14027780" y="9148724"/>
            <a:ext cx="3868312" cy="586740"/>
          </a:xfrm>
          <a:prstGeom prst="rect">
            <a:avLst/>
          </a:prstGeom>
        </p:spPr>
        <p:txBody>
          <a:bodyPr lIns="0" tIns="0" rIns="0" bIns="0" rtlCol="0" anchor="t">
            <a:spAutoFit/>
          </a:bodyPr>
          <a:lstStyle/>
          <a:p>
            <a:pPr algn="l">
              <a:lnSpc>
                <a:spcPts val="5250"/>
              </a:lnSpc>
            </a:pPr>
            <a:r>
              <a:rPr lang="en-US" sz="2100" spc="3">
                <a:solidFill>
                  <a:srgbClr val="000000"/>
                </a:solidFill>
                <a:latin typeface="Arial Nova"/>
              </a:rPr>
              <a:t>www.healthyhounslow.co.uk</a:t>
            </a:r>
          </a:p>
        </p:txBody>
      </p:sp>
      <p:sp>
        <p:nvSpPr>
          <p:cNvPr id="5" name="TextBox 6">
            <a:extLst>
              <a:ext uri="{FF2B5EF4-FFF2-40B4-BE49-F238E27FC236}">
                <a16:creationId xmlns:a16="http://schemas.microsoft.com/office/drawing/2014/main" id="{FCB3C31F-F50C-02BC-9438-78CF9584D6C0}"/>
              </a:ext>
            </a:extLst>
          </p:cNvPr>
          <p:cNvSpPr txBox="1"/>
          <p:nvPr/>
        </p:nvSpPr>
        <p:spPr>
          <a:xfrm>
            <a:off x="1235707" y="2091721"/>
            <a:ext cx="10399942" cy="4062651"/>
          </a:xfrm>
          <a:prstGeom prst="rect">
            <a:avLst/>
          </a:prstGeom>
        </p:spPr>
        <p:txBody>
          <a:bodyPr wrap="square" lIns="0" tIns="0" rIns="0" bIns="0" rtlCol="0" anchor="t">
            <a:spAutoFit/>
          </a:bodyPr>
          <a:lstStyle/>
          <a:p>
            <a:pPr algn="l"/>
            <a:r>
              <a:rPr lang="en-US" sz="8800" spc="9" dirty="0">
                <a:solidFill>
                  <a:srgbClr val="000000"/>
                </a:solidFill>
                <a:latin typeface="Cooper Hewitt"/>
              </a:rPr>
              <a:t>Vaping/e-cigarettes in children and young people</a:t>
            </a:r>
          </a:p>
        </p:txBody>
      </p:sp>
      <p:sp>
        <p:nvSpPr>
          <p:cNvPr id="8" name="TextBox 6">
            <a:extLst>
              <a:ext uri="{FF2B5EF4-FFF2-40B4-BE49-F238E27FC236}">
                <a16:creationId xmlns:a16="http://schemas.microsoft.com/office/drawing/2014/main" id="{5FADA160-D077-768A-46A7-2C7780B822AE}"/>
              </a:ext>
            </a:extLst>
          </p:cNvPr>
          <p:cNvSpPr txBox="1"/>
          <p:nvPr/>
        </p:nvSpPr>
        <p:spPr>
          <a:xfrm>
            <a:off x="3605543" y="7228045"/>
            <a:ext cx="11679661" cy="1354217"/>
          </a:xfrm>
          <a:prstGeom prst="rect">
            <a:avLst/>
          </a:prstGeom>
        </p:spPr>
        <p:txBody>
          <a:bodyPr wrap="square" lIns="0" tIns="0" rIns="0" bIns="0" rtlCol="0" anchor="t">
            <a:spAutoFit/>
          </a:bodyPr>
          <a:lstStyle/>
          <a:p>
            <a:pPr algn="l"/>
            <a:r>
              <a:rPr lang="en-US" sz="8800" spc="9" dirty="0">
                <a:solidFill>
                  <a:srgbClr val="000000"/>
                </a:solidFill>
                <a:latin typeface="Cooper Hewitt"/>
              </a:rPr>
              <a:t>Information for parents</a:t>
            </a:r>
          </a:p>
        </p:txBody>
      </p:sp>
    </p:spTree>
    <p:extLst>
      <p:ext uri="{BB962C8B-B14F-4D97-AF65-F5344CB8AC3E}">
        <p14:creationId xmlns:p14="http://schemas.microsoft.com/office/powerpoint/2010/main" val="254558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5088" y="948299"/>
            <a:ext cx="9244712" cy="2769989"/>
          </a:xfrm>
          <a:prstGeom prst="rect">
            <a:avLst/>
          </a:prstGeom>
        </p:spPr>
        <p:txBody>
          <a:bodyPr wrap="square" lIns="0" tIns="0" rIns="0" bIns="0" rtlCol="0" anchor="t">
            <a:spAutoFit/>
          </a:bodyPr>
          <a:lstStyle/>
          <a:p>
            <a:pPr marL="353168" lvl="1" algn="l"/>
            <a:r>
              <a:rPr lang="en-US" sz="6000" dirty="0">
                <a:solidFill>
                  <a:srgbClr val="652F6C"/>
                </a:solidFill>
                <a:latin typeface="Cooper Hewitt" panose="020B0604020202020204" charset="0"/>
                <a:ea typeface="Cooper Hewitt" panose="020B0604020202020204" charset="0"/>
              </a:rPr>
              <a:t>The illegal and dangerous vapes are being sold in Hounslow</a:t>
            </a:r>
          </a:p>
        </p:txBody>
      </p:sp>
      <p:sp>
        <p:nvSpPr>
          <p:cNvPr id="6" name="Freeform 6"/>
          <p:cNvSpPr/>
          <p:nvPr/>
        </p:nvSpPr>
        <p:spPr>
          <a:xfrm>
            <a:off x="8275376" y="5431056"/>
            <a:ext cx="12295876" cy="10509296"/>
          </a:xfrm>
          <a:custGeom>
            <a:avLst/>
            <a:gdLst/>
            <a:ahLst/>
            <a:cxnLst/>
            <a:rect l="l" t="t" r="r" b="b"/>
            <a:pathLst>
              <a:path w="12295876" h="10509296">
                <a:moveTo>
                  <a:pt x="0" y="0"/>
                </a:moveTo>
                <a:lnTo>
                  <a:pt x="12295876" y="0"/>
                </a:lnTo>
                <a:lnTo>
                  <a:pt x="12295876" y="10509295"/>
                </a:lnTo>
                <a:lnTo>
                  <a:pt x="0" y="105092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1429703" y="8781136"/>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rot="4857478">
            <a:off x="14295188" y="1027130"/>
            <a:ext cx="1089333" cy="1089333"/>
          </a:xfrm>
          <a:custGeom>
            <a:avLst/>
            <a:gdLst/>
            <a:ahLst/>
            <a:cxnLst/>
            <a:rect l="l" t="t" r="r" b="b"/>
            <a:pathLst>
              <a:path w="1089333" h="1089333">
                <a:moveTo>
                  <a:pt x="0" y="0"/>
                </a:moveTo>
                <a:lnTo>
                  <a:pt x="1089333" y="0"/>
                </a:lnTo>
                <a:lnTo>
                  <a:pt x="1089333" y="1089333"/>
                </a:lnTo>
                <a:lnTo>
                  <a:pt x="0" y="1089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9" name="Picture 8">
            <a:extLst>
              <a:ext uri="{FF2B5EF4-FFF2-40B4-BE49-F238E27FC236}">
                <a16:creationId xmlns:a16="http://schemas.microsoft.com/office/drawing/2014/main" id="{A9601D00-F995-A8D1-A795-96CB2F7C27E3}"/>
              </a:ext>
            </a:extLst>
          </p:cNvPr>
          <p:cNvPicPr>
            <a:picLocks noChangeAspect="1"/>
          </p:cNvPicPr>
          <p:nvPr/>
        </p:nvPicPr>
        <p:blipFill rotWithShape="1">
          <a:blip r:embed="rId9"/>
          <a:srcRect l="4583" t="17408" r="69167" b="27170"/>
          <a:stretch/>
        </p:blipFill>
        <p:spPr>
          <a:xfrm>
            <a:off x="10210800" y="352625"/>
            <a:ext cx="7832014" cy="9301545"/>
          </a:xfrm>
          <a:prstGeom prst="rect">
            <a:avLst/>
          </a:prstGeom>
        </p:spPr>
      </p:pic>
      <p:pic>
        <p:nvPicPr>
          <p:cNvPr id="10" name="Content Placeholder 8">
            <a:extLst>
              <a:ext uri="{FF2B5EF4-FFF2-40B4-BE49-F238E27FC236}">
                <a16:creationId xmlns:a16="http://schemas.microsoft.com/office/drawing/2014/main" id="{09A82062-3431-A5C3-E01C-89C0A5A923F2}"/>
              </a:ext>
            </a:extLst>
          </p:cNvPr>
          <p:cNvPicPr>
            <a:picLocks noChangeAspect="1"/>
          </p:cNvPicPr>
          <p:nvPr/>
        </p:nvPicPr>
        <p:blipFill>
          <a:blip r:embed="rId10"/>
          <a:stretch>
            <a:fillRect/>
          </a:stretch>
        </p:blipFill>
        <p:spPr>
          <a:xfrm>
            <a:off x="462185" y="4452004"/>
            <a:ext cx="9490517" cy="3610655"/>
          </a:xfrm>
          <a:prstGeom prst="rect">
            <a:avLst/>
          </a:prstGeom>
        </p:spPr>
      </p:pic>
    </p:spTree>
    <p:extLst>
      <p:ext uri="{BB962C8B-B14F-4D97-AF65-F5344CB8AC3E}">
        <p14:creationId xmlns:p14="http://schemas.microsoft.com/office/powerpoint/2010/main" val="174888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03039"/>
            <a:ext cx="4526173" cy="11343383"/>
            <a:chOff x="0" y="0"/>
            <a:chExt cx="1844578" cy="2987558"/>
          </a:xfrm>
        </p:grpSpPr>
        <p:sp>
          <p:nvSpPr>
            <p:cNvPr id="3" name="Freeform 3"/>
            <p:cNvSpPr/>
            <p:nvPr/>
          </p:nvSpPr>
          <p:spPr>
            <a:xfrm>
              <a:off x="0" y="0"/>
              <a:ext cx="1844578" cy="2987558"/>
            </a:xfrm>
            <a:custGeom>
              <a:avLst/>
              <a:gdLst/>
              <a:ahLst/>
              <a:cxnLst/>
              <a:rect l="l" t="t" r="r" b="b"/>
              <a:pathLst>
                <a:path w="1844578" h="2987558">
                  <a:moveTo>
                    <a:pt x="0" y="0"/>
                  </a:moveTo>
                  <a:lnTo>
                    <a:pt x="1844578" y="0"/>
                  </a:lnTo>
                  <a:lnTo>
                    <a:pt x="1844578" y="2987558"/>
                  </a:lnTo>
                  <a:lnTo>
                    <a:pt x="0" y="2987558"/>
                  </a:lnTo>
                  <a:close/>
                </a:path>
              </a:pathLst>
            </a:custGeom>
            <a:solidFill>
              <a:srgbClr val="652F6C"/>
            </a:solidFill>
            <a:ln w="190500" cap="sq">
              <a:solidFill>
                <a:srgbClr val="652F6C"/>
              </a:solidFill>
              <a:prstDash val="solid"/>
              <a:miter/>
            </a:ln>
          </p:spPr>
          <p:txBody>
            <a:bodyPr/>
            <a:lstStyle/>
            <a:p>
              <a:endParaRPr lang="en-GB"/>
            </a:p>
          </p:txBody>
        </p:sp>
        <p:sp>
          <p:nvSpPr>
            <p:cNvPr id="4" name="TextBox 4"/>
            <p:cNvSpPr txBox="1"/>
            <p:nvPr/>
          </p:nvSpPr>
          <p:spPr>
            <a:xfrm>
              <a:off x="0" y="-123825"/>
              <a:ext cx="1844578" cy="3111383"/>
            </a:xfrm>
            <a:prstGeom prst="rect">
              <a:avLst/>
            </a:prstGeom>
          </p:spPr>
          <p:txBody>
            <a:bodyPr lIns="50800" tIns="50800" rIns="50800" bIns="50800" rtlCol="0" anchor="ctr"/>
            <a:lstStyle/>
            <a:p>
              <a:pPr algn="ctr">
                <a:lnSpc>
                  <a:spcPts val="3632"/>
                </a:lnSpc>
              </a:pPr>
              <a:endParaRPr/>
            </a:p>
          </p:txBody>
        </p:sp>
      </p:grpSp>
      <p:grpSp>
        <p:nvGrpSpPr>
          <p:cNvPr id="8" name="Group 8"/>
          <p:cNvGrpSpPr/>
          <p:nvPr/>
        </p:nvGrpSpPr>
        <p:grpSpPr>
          <a:xfrm>
            <a:off x="5102799" y="565898"/>
            <a:ext cx="12923202" cy="1087715"/>
            <a:chOff x="-1968072" y="-377571"/>
            <a:chExt cx="4425824" cy="629062"/>
          </a:xfrm>
        </p:grpSpPr>
        <p:sp>
          <p:nvSpPr>
            <p:cNvPr id="9" name="Freeform 9"/>
            <p:cNvSpPr/>
            <p:nvPr/>
          </p:nvSpPr>
          <p:spPr>
            <a:xfrm>
              <a:off x="-1968072" y="-377571"/>
              <a:ext cx="4425824" cy="629062"/>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dirty="0"/>
            </a:p>
          </p:txBody>
        </p:sp>
        <p:sp>
          <p:nvSpPr>
            <p:cNvPr id="10" name="TextBox 10"/>
            <p:cNvSpPr txBox="1"/>
            <p:nvPr/>
          </p:nvSpPr>
          <p:spPr>
            <a:xfrm>
              <a:off x="-1579198" y="-292673"/>
              <a:ext cx="3816342" cy="444500"/>
            </a:xfrm>
            <a:prstGeom prst="rect">
              <a:avLst/>
            </a:prstGeom>
          </p:spPr>
          <p:txBody>
            <a:bodyPr lIns="50800" tIns="50800" rIns="50800" bIns="50800" rtlCol="0" anchor="ctr"/>
            <a:lstStyle/>
            <a:p>
              <a:r>
                <a:rPr lang="en-US" sz="2800" dirty="0">
                  <a:latin typeface="Cooper Hewitt" panose="020B0604020202020204" charset="0"/>
                  <a:ea typeface="Cooper Hewitt" panose="020B0604020202020204" charset="0"/>
                </a:rPr>
                <a:t>Fruity smell on their clothes, hair and breath. </a:t>
              </a:r>
            </a:p>
          </p:txBody>
        </p:sp>
      </p:grpSp>
      <p:sp>
        <p:nvSpPr>
          <p:cNvPr id="27" name="TextBox 27"/>
          <p:cNvSpPr txBox="1"/>
          <p:nvPr/>
        </p:nvSpPr>
        <p:spPr>
          <a:xfrm>
            <a:off x="875778" y="2563580"/>
            <a:ext cx="3375304" cy="2554610"/>
          </a:xfrm>
          <a:prstGeom prst="rect">
            <a:avLst/>
          </a:prstGeom>
        </p:spPr>
        <p:txBody>
          <a:bodyPr wrap="square" lIns="0" tIns="0" rIns="0" bIns="0" rtlCol="0" anchor="t">
            <a:spAutoFit/>
          </a:bodyPr>
          <a:lstStyle/>
          <a:p>
            <a:pPr algn="l">
              <a:lnSpc>
                <a:spcPts val="6669"/>
              </a:lnSpc>
              <a:spcBef>
                <a:spcPct val="0"/>
              </a:spcBef>
            </a:pPr>
            <a:r>
              <a:rPr lang="en-US" sz="5400" spc="241" dirty="0">
                <a:solidFill>
                  <a:srgbClr val="FFFFFF"/>
                </a:solidFill>
                <a:latin typeface="Cooper Hewitt"/>
              </a:rPr>
              <a:t>Signs that your child is vaping</a:t>
            </a:r>
          </a:p>
        </p:txBody>
      </p:sp>
      <p:sp>
        <p:nvSpPr>
          <p:cNvPr id="30" name="Freeform 30"/>
          <p:cNvSpPr/>
          <p:nvPr/>
        </p:nvSpPr>
        <p:spPr>
          <a:xfrm>
            <a:off x="917512" y="553727"/>
            <a:ext cx="2600879" cy="953088"/>
          </a:xfrm>
          <a:custGeom>
            <a:avLst/>
            <a:gdLst/>
            <a:ahLst/>
            <a:cxnLst/>
            <a:rect l="l" t="t" r="r" b="b"/>
            <a:pathLst>
              <a:path w="2600879" h="953088">
                <a:moveTo>
                  <a:pt x="0" y="0"/>
                </a:moveTo>
                <a:lnTo>
                  <a:pt x="2600879" y="0"/>
                </a:lnTo>
                <a:lnTo>
                  <a:pt x="2600879" y="953088"/>
                </a:lnTo>
                <a:lnTo>
                  <a:pt x="0" y="953088"/>
                </a:lnTo>
                <a:lnTo>
                  <a:pt x="0" y="0"/>
                </a:lnTo>
                <a:close/>
              </a:path>
            </a:pathLst>
          </a:custGeom>
          <a:blipFill>
            <a:blip r:embed="rId3"/>
            <a:stretch>
              <a:fillRect/>
            </a:stretch>
          </a:blipFill>
        </p:spPr>
        <p:txBody>
          <a:bodyPr/>
          <a:lstStyle/>
          <a:p>
            <a:endParaRPr lang="en-GB"/>
          </a:p>
        </p:txBody>
      </p:sp>
      <p:sp>
        <p:nvSpPr>
          <p:cNvPr id="32" name="Freeform 9">
            <a:extLst>
              <a:ext uri="{FF2B5EF4-FFF2-40B4-BE49-F238E27FC236}">
                <a16:creationId xmlns:a16="http://schemas.microsoft.com/office/drawing/2014/main" id="{99F2A313-A2D7-8B0C-03B5-E5886D87014E}"/>
              </a:ext>
            </a:extLst>
          </p:cNvPr>
          <p:cNvSpPr/>
          <p:nvPr/>
        </p:nvSpPr>
        <p:spPr>
          <a:xfrm>
            <a:off x="5070715" y="1965774"/>
            <a:ext cx="12923202" cy="1669024"/>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33" name="TextBox 10">
            <a:extLst>
              <a:ext uri="{FF2B5EF4-FFF2-40B4-BE49-F238E27FC236}">
                <a16:creationId xmlns:a16="http://schemas.microsoft.com/office/drawing/2014/main" id="{38B4DE80-9945-DABE-1293-E3DBCA3E3AED}"/>
              </a:ext>
            </a:extLst>
          </p:cNvPr>
          <p:cNvSpPr txBox="1"/>
          <p:nvPr/>
        </p:nvSpPr>
        <p:spPr>
          <a:xfrm>
            <a:off x="6287628" y="2141649"/>
            <a:ext cx="11143543" cy="1179344"/>
          </a:xfrm>
          <a:prstGeom prst="rect">
            <a:avLst/>
          </a:prstGeom>
        </p:spPr>
        <p:txBody>
          <a:bodyPr lIns="50800" tIns="50800" rIns="50800" bIns="50800" rtlCol="0" anchor="ctr"/>
          <a:lstStyle/>
          <a:p>
            <a:r>
              <a:rPr lang="en-US" sz="2800" dirty="0">
                <a:latin typeface="Cooper Hewitt" panose="020B0604020202020204" charset="0"/>
                <a:ea typeface="Cooper Hewitt" panose="020B0604020202020204" charset="0"/>
              </a:rPr>
              <a:t>Increased thirst, nosebleeds and an interest in stronger </a:t>
            </a:r>
            <a:r>
              <a:rPr lang="en-US" sz="2800" dirty="0" err="1">
                <a:latin typeface="Cooper Hewitt" panose="020B0604020202020204" charset="0"/>
                <a:ea typeface="Cooper Hewitt" panose="020B0604020202020204" charset="0"/>
              </a:rPr>
              <a:t>flavoured</a:t>
            </a:r>
            <a:r>
              <a:rPr lang="en-US" sz="2800" dirty="0">
                <a:latin typeface="Cooper Hewitt" panose="020B0604020202020204" charset="0"/>
                <a:ea typeface="Cooper Hewitt" panose="020B0604020202020204" charset="0"/>
              </a:rPr>
              <a:t> food and drink – vapes dry out the mouth and nose, leading to irritation and loss of sense of smell and taste. </a:t>
            </a:r>
          </a:p>
        </p:txBody>
      </p:sp>
      <p:grpSp>
        <p:nvGrpSpPr>
          <p:cNvPr id="36" name="Group 8">
            <a:extLst>
              <a:ext uri="{FF2B5EF4-FFF2-40B4-BE49-F238E27FC236}">
                <a16:creationId xmlns:a16="http://schemas.microsoft.com/office/drawing/2014/main" id="{E897B7F1-27BA-FFE8-EADC-4BA88C1A8ACC}"/>
              </a:ext>
            </a:extLst>
          </p:cNvPr>
          <p:cNvGrpSpPr/>
          <p:nvPr/>
        </p:nvGrpSpPr>
        <p:grpSpPr>
          <a:xfrm>
            <a:off x="5126860" y="3938195"/>
            <a:ext cx="12923202" cy="1735085"/>
            <a:chOff x="-1957491" y="-360993"/>
            <a:chExt cx="4425824" cy="453345"/>
          </a:xfrm>
        </p:grpSpPr>
        <p:sp>
          <p:nvSpPr>
            <p:cNvPr id="37" name="Freeform 9">
              <a:extLst>
                <a:ext uri="{FF2B5EF4-FFF2-40B4-BE49-F238E27FC236}">
                  <a16:creationId xmlns:a16="http://schemas.microsoft.com/office/drawing/2014/main" id="{16360244-ADE6-CBA9-0BE6-7DAA6B9F6AA5}"/>
                </a:ext>
              </a:extLst>
            </p:cNvPr>
            <p:cNvSpPr/>
            <p:nvPr/>
          </p:nvSpPr>
          <p:spPr>
            <a:xfrm>
              <a:off x="-1957491" y="-352148"/>
              <a:ext cx="4425824" cy="4445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38" name="TextBox 10">
              <a:extLst>
                <a:ext uri="{FF2B5EF4-FFF2-40B4-BE49-F238E27FC236}">
                  <a16:creationId xmlns:a16="http://schemas.microsoft.com/office/drawing/2014/main" id="{926BE000-A1C6-7061-E485-15BDCE8E75B1}"/>
                </a:ext>
              </a:extLst>
            </p:cNvPr>
            <p:cNvSpPr txBox="1"/>
            <p:nvPr/>
          </p:nvSpPr>
          <p:spPr>
            <a:xfrm>
              <a:off x="-1559961" y="-360993"/>
              <a:ext cx="3816342" cy="444500"/>
            </a:xfrm>
            <a:prstGeom prst="rect">
              <a:avLst/>
            </a:prstGeom>
          </p:spPr>
          <p:txBody>
            <a:bodyPr lIns="50800" tIns="50800" rIns="50800" bIns="50800" rtlCol="0" anchor="ctr"/>
            <a:lstStyle/>
            <a:p>
              <a:r>
                <a:rPr lang="en-GB" sz="2800" kern="0" dirty="0">
                  <a:effectLst/>
                  <a:latin typeface="Cooper Hewitt" panose="020B0604020202020204" charset="0"/>
                  <a:ea typeface="Cooper Hewitt" panose="020B0604020202020204" charset="0"/>
                </a:rPr>
                <a:t>Physical side effects of vaping may include wheezing, headaches, cough, dizziness, sore throat, chest pain and allergic reactions such as itchiness or swelling of the lips.</a:t>
              </a:r>
              <a:endParaRPr lang="en-US" sz="3600" dirty="0">
                <a:latin typeface="Cooper Hewitt" panose="020B0604020202020204" charset="0"/>
                <a:ea typeface="Cooper Hewitt" panose="020B0604020202020204" charset="0"/>
              </a:endParaRPr>
            </a:p>
          </p:txBody>
        </p:sp>
      </p:grpSp>
      <p:grpSp>
        <p:nvGrpSpPr>
          <p:cNvPr id="39" name="Group 8">
            <a:extLst>
              <a:ext uri="{FF2B5EF4-FFF2-40B4-BE49-F238E27FC236}">
                <a16:creationId xmlns:a16="http://schemas.microsoft.com/office/drawing/2014/main" id="{6B02E8C4-B6E7-F9D8-E351-186A22DBCC63}"/>
              </a:ext>
            </a:extLst>
          </p:cNvPr>
          <p:cNvGrpSpPr/>
          <p:nvPr/>
        </p:nvGrpSpPr>
        <p:grpSpPr>
          <a:xfrm>
            <a:off x="5102799" y="6088318"/>
            <a:ext cx="12923202" cy="2057400"/>
            <a:chOff x="-1968072" y="-190077"/>
            <a:chExt cx="4425824" cy="744595"/>
          </a:xfrm>
        </p:grpSpPr>
        <p:sp>
          <p:nvSpPr>
            <p:cNvPr id="40" name="Freeform 9">
              <a:extLst>
                <a:ext uri="{FF2B5EF4-FFF2-40B4-BE49-F238E27FC236}">
                  <a16:creationId xmlns:a16="http://schemas.microsoft.com/office/drawing/2014/main" id="{D75A5D48-2F3E-C451-D303-967118F92F10}"/>
                </a:ext>
              </a:extLst>
            </p:cNvPr>
            <p:cNvSpPr/>
            <p:nvPr/>
          </p:nvSpPr>
          <p:spPr>
            <a:xfrm>
              <a:off x="-1968072" y="-190077"/>
              <a:ext cx="4425824" cy="744595"/>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41" name="TextBox 10">
              <a:extLst>
                <a:ext uri="{FF2B5EF4-FFF2-40B4-BE49-F238E27FC236}">
                  <a16:creationId xmlns:a16="http://schemas.microsoft.com/office/drawing/2014/main" id="{56BF3FC1-4564-51F5-20ED-EE79202E6ADE}"/>
                </a:ext>
              </a:extLst>
            </p:cNvPr>
            <p:cNvSpPr txBox="1"/>
            <p:nvPr/>
          </p:nvSpPr>
          <p:spPr>
            <a:xfrm>
              <a:off x="-1579198" y="-53806"/>
              <a:ext cx="3816342" cy="444500"/>
            </a:xfrm>
            <a:prstGeom prst="rect">
              <a:avLst/>
            </a:prstGeom>
          </p:spPr>
          <p:txBody>
            <a:bodyPr lIns="50800" tIns="50800" rIns="50800" bIns="50800" rtlCol="0" anchor="ctr"/>
            <a:lstStyle/>
            <a:p>
              <a:r>
                <a:rPr lang="en-US" sz="2800" dirty="0">
                  <a:latin typeface="Cooper Hewitt" panose="020B0604020202020204" charset="0"/>
                  <a:ea typeface="Cooper Hewitt" panose="020B0604020202020204" charset="0"/>
                </a:rPr>
                <a:t>Change in </a:t>
              </a:r>
              <a:r>
                <a:rPr lang="en-US" sz="2800" dirty="0" err="1">
                  <a:latin typeface="Cooper Hewitt" panose="020B0604020202020204" charset="0"/>
                  <a:ea typeface="Cooper Hewitt" panose="020B0604020202020204" charset="0"/>
                </a:rPr>
                <a:t>behaviour</a:t>
              </a:r>
              <a:r>
                <a:rPr lang="en-US" sz="2800" dirty="0">
                  <a:latin typeface="Cooper Hewitt" panose="020B0604020202020204" charset="0"/>
                  <a:ea typeface="Cooper Hewitt" panose="020B0604020202020204" charset="0"/>
                </a:rPr>
                <a:t> </a:t>
              </a:r>
              <a:r>
                <a:rPr lang="en-GB" sz="2800" kern="0" dirty="0">
                  <a:latin typeface="Cooper Hewitt" panose="020B0604020202020204" charset="0"/>
                  <a:ea typeface="Cooper Hewitt" panose="020B0604020202020204" charset="0"/>
                </a:rPr>
                <a:t>– vaping </a:t>
              </a:r>
              <a:r>
                <a:rPr lang="en-GB" sz="2800" kern="0" dirty="0">
                  <a:effectLst/>
                  <a:latin typeface="Cooper Hewitt" panose="020B0604020202020204" charset="0"/>
                  <a:ea typeface="Cooper Hewitt" panose="020B0604020202020204" charset="0"/>
                </a:rPr>
                <a:t>may lead to anxiety, irritability, difficulty concentrating and loss of appetite</a:t>
              </a:r>
              <a:r>
                <a:rPr lang="en-GB" sz="2800" kern="0" dirty="0">
                  <a:solidFill>
                    <a:srgbClr val="464646"/>
                  </a:solidFill>
                  <a:effectLst/>
                  <a:latin typeface="Cooper Hewitt" panose="020B0604020202020204" charset="0"/>
                  <a:ea typeface="Cooper Hewitt" panose="020B0604020202020204" charset="0"/>
                </a:rPr>
                <a:t>.  </a:t>
              </a:r>
              <a:r>
                <a:rPr lang="en-GB" sz="2800" kern="0" dirty="0">
                  <a:effectLst/>
                  <a:latin typeface="Cooper Hewitt" panose="020B0604020202020204" charset="0"/>
                  <a:ea typeface="Cooper Hewitt" panose="020B0604020202020204" charset="0"/>
                </a:rPr>
                <a:t>If they are addicted to nicotine, craving and irritability can appear </a:t>
              </a:r>
              <a:r>
                <a:rPr lang="en-GB" sz="2800" kern="0" dirty="0">
                  <a:latin typeface="Cooper Hewitt" panose="020B0604020202020204" charset="0"/>
                  <a:ea typeface="Cooper Hewitt" panose="020B0604020202020204" charset="0"/>
                </a:rPr>
                <a:t>as quickly as </a:t>
              </a:r>
              <a:r>
                <a:rPr lang="en-GB" sz="2800" kern="0" dirty="0">
                  <a:effectLst/>
                  <a:latin typeface="Cooper Hewitt" panose="020B0604020202020204" charset="0"/>
                  <a:ea typeface="Cooper Hewitt" panose="020B0604020202020204" charset="0"/>
                </a:rPr>
                <a:t>45 minutes after their last vape</a:t>
              </a:r>
              <a:r>
                <a:rPr lang="en-GB" sz="2800" kern="0" dirty="0">
                  <a:solidFill>
                    <a:srgbClr val="464646"/>
                  </a:solidFill>
                  <a:effectLst/>
                  <a:latin typeface="Cooper Hewitt" panose="020B0604020202020204" charset="0"/>
                  <a:ea typeface="Cooper Hewitt" panose="020B0604020202020204" charset="0"/>
                </a:rPr>
                <a:t>. </a:t>
              </a:r>
              <a:endParaRPr lang="en-US" sz="2800" dirty="0">
                <a:latin typeface="Cooper Hewitt" panose="020B0604020202020204" charset="0"/>
                <a:ea typeface="Cooper Hewitt" panose="020B0604020202020204" charset="0"/>
              </a:endParaRPr>
            </a:p>
          </p:txBody>
        </p:sp>
      </p:grpSp>
      <p:grpSp>
        <p:nvGrpSpPr>
          <p:cNvPr id="44" name="Group 8">
            <a:extLst>
              <a:ext uri="{FF2B5EF4-FFF2-40B4-BE49-F238E27FC236}">
                <a16:creationId xmlns:a16="http://schemas.microsoft.com/office/drawing/2014/main" id="{3B165D59-75DE-9318-45C8-C414E26CC259}"/>
              </a:ext>
            </a:extLst>
          </p:cNvPr>
          <p:cNvGrpSpPr/>
          <p:nvPr/>
        </p:nvGrpSpPr>
        <p:grpSpPr>
          <a:xfrm>
            <a:off x="5126860" y="8528142"/>
            <a:ext cx="12923202" cy="1339758"/>
            <a:chOff x="-1903878" y="-413262"/>
            <a:chExt cx="4425824" cy="744595"/>
          </a:xfrm>
        </p:grpSpPr>
        <p:sp>
          <p:nvSpPr>
            <p:cNvPr id="45" name="Freeform 9">
              <a:extLst>
                <a:ext uri="{FF2B5EF4-FFF2-40B4-BE49-F238E27FC236}">
                  <a16:creationId xmlns:a16="http://schemas.microsoft.com/office/drawing/2014/main" id="{1BA1FB2B-3B8C-80A0-C6ED-C1580A6CADB4}"/>
                </a:ext>
              </a:extLst>
            </p:cNvPr>
            <p:cNvSpPr/>
            <p:nvPr/>
          </p:nvSpPr>
          <p:spPr>
            <a:xfrm>
              <a:off x="-1903878" y="-413262"/>
              <a:ext cx="4425824" cy="744595"/>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46" name="TextBox 10">
              <a:extLst>
                <a:ext uri="{FF2B5EF4-FFF2-40B4-BE49-F238E27FC236}">
                  <a16:creationId xmlns:a16="http://schemas.microsoft.com/office/drawing/2014/main" id="{A9FD2ED4-8382-10D9-A7EB-69AC54B4B268}"/>
                </a:ext>
              </a:extLst>
            </p:cNvPr>
            <p:cNvSpPr txBox="1"/>
            <p:nvPr/>
          </p:nvSpPr>
          <p:spPr>
            <a:xfrm>
              <a:off x="-1579198" y="-241300"/>
              <a:ext cx="3816342" cy="444500"/>
            </a:xfrm>
            <a:prstGeom prst="rect">
              <a:avLst/>
            </a:prstGeom>
          </p:spPr>
          <p:txBody>
            <a:bodyPr lIns="50800" tIns="50800" rIns="50800" bIns="50800" rtlCol="0" anchor="ctr"/>
            <a:lstStyle/>
            <a:p>
              <a:r>
                <a:rPr lang="en-US" sz="2800" dirty="0">
                  <a:latin typeface="Cooper Hewitt" panose="020B0604020202020204" charset="0"/>
                  <a:ea typeface="Cooper Hewitt" panose="020B0604020202020204" charset="0"/>
                </a:rPr>
                <a:t>Items of kit – they can look like USB sticks, lip sticks, highlighter pens etc.</a:t>
              </a:r>
            </a:p>
          </p:txBody>
        </p:sp>
      </p:grpSp>
    </p:spTree>
    <p:extLst>
      <p:ext uri="{BB962C8B-B14F-4D97-AF65-F5344CB8AC3E}">
        <p14:creationId xmlns:p14="http://schemas.microsoft.com/office/powerpoint/2010/main" val="311311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57DA08CB-FAF4-E045-F435-ADBC1511FE9F}"/>
              </a:ext>
            </a:extLst>
          </p:cNvPr>
          <p:cNvSpPr/>
          <p:nvPr/>
        </p:nvSpPr>
        <p:spPr>
          <a:xfrm>
            <a:off x="3361969" y="1750011"/>
            <a:ext cx="6113241" cy="574310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3" name="Freeform 3"/>
          <p:cNvSpPr/>
          <p:nvPr/>
        </p:nvSpPr>
        <p:spPr>
          <a:xfrm>
            <a:off x="4452967" y="-4568146"/>
            <a:ext cx="16900730" cy="19423292"/>
          </a:xfrm>
          <a:custGeom>
            <a:avLst/>
            <a:gdLst/>
            <a:ahLst/>
            <a:cxnLst/>
            <a:rect l="l" t="t" r="r" b="b"/>
            <a:pathLst>
              <a:path w="16900730" h="19423292">
                <a:moveTo>
                  <a:pt x="0" y="0"/>
                </a:moveTo>
                <a:lnTo>
                  <a:pt x="16900730" y="0"/>
                </a:lnTo>
                <a:lnTo>
                  <a:pt x="16900730" y="19423292"/>
                </a:lnTo>
                <a:lnTo>
                  <a:pt x="0" y="19423292"/>
                </a:lnTo>
                <a:lnTo>
                  <a:pt x="0" y="0"/>
                </a:lnTo>
                <a:close/>
              </a:path>
            </a:pathLst>
          </a:custGeom>
          <a:blipFill>
            <a:blip r:embed="rId3">
              <a:alphaModFix amt="8999"/>
              <a:extLst>
                <a:ext uri="{96DAC541-7B7A-43D3-8B79-37D633B846F1}">
                  <asvg:svgBlip xmlns:asvg="http://schemas.microsoft.com/office/drawing/2016/SVG/main" r:embed="rId4"/>
                </a:ext>
              </a:extLst>
            </a:blip>
            <a:stretch>
              <a:fillRect l="-407296" b="-61316"/>
            </a:stretch>
          </a:blipFill>
        </p:spPr>
        <p:txBody>
          <a:bodyPr/>
          <a:lstStyle/>
          <a:p>
            <a:endParaRPr lang="en-GB" sz="1800" b="0" i="0" u="none" strike="noStrike" baseline="0" dirty="0">
              <a:latin typeface="Montserrat Light" panose="00000400000000000000" pitchFamily="2" charset="0"/>
            </a:endParaRPr>
          </a:p>
        </p:txBody>
      </p:sp>
      <p:sp>
        <p:nvSpPr>
          <p:cNvPr id="17" name="Freeform 5">
            <a:extLst>
              <a:ext uri="{FF2B5EF4-FFF2-40B4-BE49-F238E27FC236}">
                <a16:creationId xmlns:a16="http://schemas.microsoft.com/office/drawing/2014/main" id="{088C1AC5-C084-A58D-5CF3-A8AF00BFD0F1}"/>
              </a:ext>
            </a:extLst>
          </p:cNvPr>
          <p:cNvSpPr/>
          <p:nvPr/>
        </p:nvSpPr>
        <p:spPr>
          <a:xfrm>
            <a:off x="3828522" y="6717420"/>
            <a:ext cx="4621957" cy="432949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6" name="Freeform 5">
            <a:extLst>
              <a:ext uri="{FF2B5EF4-FFF2-40B4-BE49-F238E27FC236}">
                <a16:creationId xmlns:a16="http://schemas.microsoft.com/office/drawing/2014/main" id="{F880477A-19FD-A1AF-D129-C8575F221EFA}"/>
              </a:ext>
            </a:extLst>
          </p:cNvPr>
          <p:cNvSpPr/>
          <p:nvPr/>
        </p:nvSpPr>
        <p:spPr>
          <a:xfrm>
            <a:off x="-128037" y="5241415"/>
            <a:ext cx="4535217" cy="432949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2" name="Freeform 2"/>
          <p:cNvSpPr/>
          <p:nvPr/>
        </p:nvSpPr>
        <p:spPr>
          <a:xfrm rot="1095156">
            <a:off x="-4098793" y="-4550300"/>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1752881" y="9161550"/>
            <a:ext cx="2625834" cy="26258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52F6C"/>
            </a:solidFill>
            <a:ln cap="sq">
              <a:noFill/>
              <a:prstDash val="solid"/>
              <a:miter/>
            </a:ln>
          </p:spPr>
          <p:txBody>
            <a:bodyPr/>
            <a:lstStyle/>
            <a:p>
              <a:endParaRPr lang="en-GB"/>
            </a:p>
          </p:txBody>
        </p:sp>
        <p:sp>
          <p:nvSpPr>
            <p:cNvPr id="6" name="TextBox 6"/>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7" name="TextBox 7"/>
          <p:cNvSpPr txBox="1"/>
          <p:nvPr/>
        </p:nvSpPr>
        <p:spPr>
          <a:xfrm>
            <a:off x="4192341" y="165584"/>
            <a:ext cx="13868119" cy="1378904"/>
          </a:xfrm>
          <a:prstGeom prst="rect">
            <a:avLst/>
          </a:prstGeom>
        </p:spPr>
        <p:txBody>
          <a:bodyPr wrap="square" lIns="0" tIns="0" rIns="0" bIns="0" rtlCol="0" anchor="t">
            <a:spAutoFit/>
          </a:bodyPr>
          <a:lstStyle/>
          <a:p>
            <a:pPr>
              <a:lnSpc>
                <a:spcPts val="11891"/>
              </a:lnSpc>
              <a:spcBef>
                <a:spcPct val="0"/>
              </a:spcBef>
            </a:pPr>
            <a:r>
              <a:rPr lang="en-US" sz="6600" spc="84" dirty="0">
                <a:solidFill>
                  <a:srgbClr val="000000"/>
                </a:solidFill>
                <a:latin typeface="Cooper Hewitt"/>
              </a:rPr>
              <a:t>Having a conversation with your child</a:t>
            </a:r>
          </a:p>
        </p:txBody>
      </p:sp>
      <p:sp>
        <p:nvSpPr>
          <p:cNvPr id="10" name="TextBox 9">
            <a:extLst>
              <a:ext uri="{FF2B5EF4-FFF2-40B4-BE49-F238E27FC236}">
                <a16:creationId xmlns:a16="http://schemas.microsoft.com/office/drawing/2014/main" id="{32184DCF-814B-2DC3-DCCD-573AF82C5991}"/>
              </a:ext>
            </a:extLst>
          </p:cNvPr>
          <p:cNvSpPr txBox="1"/>
          <p:nvPr/>
        </p:nvSpPr>
        <p:spPr>
          <a:xfrm>
            <a:off x="357065" y="6156280"/>
            <a:ext cx="3713815" cy="2954655"/>
          </a:xfrm>
          <a:prstGeom prst="rect">
            <a:avLst/>
          </a:prstGeom>
          <a:noFill/>
        </p:spPr>
        <p:txBody>
          <a:bodyPr wrap="square" rtlCol="0">
            <a:spAutoFit/>
          </a:bodyPr>
          <a:lstStyle/>
          <a:p>
            <a:r>
              <a:rPr lang="en-GB" sz="2800" b="1" i="0" u="none" strike="noStrike" baseline="0" dirty="0">
                <a:solidFill>
                  <a:srgbClr val="652F6C"/>
                </a:solidFill>
                <a:latin typeface="Cooper Hewitt" panose="020B0604020202020204" charset="0"/>
                <a:ea typeface="Cooper Hewitt" panose="020B0604020202020204" charset="0"/>
              </a:rPr>
              <a:t>Ask questions. </a:t>
            </a:r>
            <a:r>
              <a:rPr lang="en-GB" sz="2800" b="1" i="0" u="none" strike="noStrike" baseline="0" dirty="0">
                <a:latin typeface="Cooper Hewitt" panose="020B0604020202020204" charset="0"/>
                <a:ea typeface="Cooper Hewitt" panose="020B0604020202020204" charset="0"/>
              </a:rPr>
              <a:t>W</a:t>
            </a:r>
            <a:r>
              <a:rPr lang="en-GB" sz="2800" b="0" i="0" u="none" strike="noStrike" baseline="0" dirty="0">
                <a:latin typeface="Cooper Hewitt" panose="020B0604020202020204" charset="0"/>
                <a:ea typeface="Cooper Hewitt" panose="020B0604020202020204" charset="0"/>
              </a:rPr>
              <a:t>hat do they think about vaping? Do they know people who vape? Why do they think people vape?</a:t>
            </a:r>
          </a:p>
          <a:p>
            <a:endParaRPr lang="en-GB" dirty="0"/>
          </a:p>
        </p:txBody>
      </p:sp>
      <p:sp>
        <p:nvSpPr>
          <p:cNvPr id="18" name="Freeform 5">
            <a:extLst>
              <a:ext uri="{FF2B5EF4-FFF2-40B4-BE49-F238E27FC236}">
                <a16:creationId xmlns:a16="http://schemas.microsoft.com/office/drawing/2014/main" id="{735D2378-C0FD-A12A-F3BD-329E214E77F3}"/>
              </a:ext>
            </a:extLst>
          </p:cNvPr>
          <p:cNvSpPr/>
          <p:nvPr/>
        </p:nvSpPr>
        <p:spPr>
          <a:xfrm>
            <a:off x="7897186" y="5815872"/>
            <a:ext cx="4987525" cy="47244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1" name="TextBox 10">
            <a:extLst>
              <a:ext uri="{FF2B5EF4-FFF2-40B4-BE49-F238E27FC236}">
                <a16:creationId xmlns:a16="http://schemas.microsoft.com/office/drawing/2014/main" id="{2FBC6097-152B-D098-8F6A-34C2E3B58B06}"/>
              </a:ext>
            </a:extLst>
          </p:cNvPr>
          <p:cNvSpPr txBox="1"/>
          <p:nvPr/>
        </p:nvSpPr>
        <p:spPr>
          <a:xfrm>
            <a:off x="4400994" y="7588863"/>
            <a:ext cx="3842809" cy="2954655"/>
          </a:xfrm>
          <a:prstGeom prst="rect">
            <a:avLst/>
          </a:prstGeom>
          <a:noFill/>
        </p:spPr>
        <p:txBody>
          <a:bodyPr wrap="square" rtlCol="0">
            <a:spAutoFit/>
          </a:bodyPr>
          <a:lstStyle/>
          <a:p>
            <a:r>
              <a:rPr lang="en-GB" sz="2800" b="1" i="0" u="none" strike="noStrike" baseline="0" dirty="0">
                <a:solidFill>
                  <a:srgbClr val="652F6C"/>
                </a:solidFill>
                <a:latin typeface="Cooper Hewitt" panose="020B0604020202020204" charset="0"/>
                <a:ea typeface="Cooper Hewitt" panose="020B0604020202020204" charset="0"/>
              </a:rPr>
              <a:t>Listen to them. </a:t>
            </a:r>
            <a:r>
              <a:rPr lang="en-GB" sz="2800" b="1" i="0" u="none" strike="noStrike" baseline="0" dirty="0">
                <a:latin typeface="Cooper Hewitt" panose="020B0604020202020204" charset="0"/>
                <a:ea typeface="Cooper Hewitt" panose="020B0604020202020204" charset="0"/>
              </a:rPr>
              <a:t>L</a:t>
            </a:r>
            <a:r>
              <a:rPr lang="en-GB" sz="2800" b="0" i="0" u="none" strike="noStrike" baseline="0" dirty="0">
                <a:latin typeface="Cooper Hewitt" panose="020B0604020202020204" charset="0"/>
                <a:ea typeface="Cooper Hewitt" panose="020B0604020202020204" charset="0"/>
              </a:rPr>
              <a:t>earn from them, but also use your knowledge to help them understand the facts and that vapes are not harmless.</a:t>
            </a:r>
          </a:p>
          <a:p>
            <a:endParaRPr lang="en-GB" dirty="0"/>
          </a:p>
        </p:txBody>
      </p:sp>
      <p:sp>
        <p:nvSpPr>
          <p:cNvPr id="12" name="TextBox 11">
            <a:extLst>
              <a:ext uri="{FF2B5EF4-FFF2-40B4-BE49-F238E27FC236}">
                <a16:creationId xmlns:a16="http://schemas.microsoft.com/office/drawing/2014/main" id="{6EF06F8F-548F-A146-0CF9-22EED75EAC35}"/>
              </a:ext>
            </a:extLst>
          </p:cNvPr>
          <p:cNvSpPr txBox="1"/>
          <p:nvPr/>
        </p:nvSpPr>
        <p:spPr>
          <a:xfrm>
            <a:off x="8771484" y="6862944"/>
            <a:ext cx="3740848" cy="2954655"/>
          </a:xfrm>
          <a:prstGeom prst="rect">
            <a:avLst/>
          </a:prstGeom>
          <a:noFill/>
        </p:spPr>
        <p:txBody>
          <a:bodyPr wrap="square" rtlCol="0">
            <a:spAutoFit/>
          </a:bodyPr>
          <a:lstStyle/>
          <a:p>
            <a:r>
              <a:rPr lang="en-GB" sz="2800" b="1" i="0" u="none" strike="noStrike" baseline="0" dirty="0">
                <a:solidFill>
                  <a:srgbClr val="652F6C"/>
                </a:solidFill>
                <a:latin typeface="Cooper Hewitt" panose="020B0604020202020204" charset="0"/>
                <a:ea typeface="Cooper Hewitt" panose="020B0604020202020204" charset="0"/>
              </a:rPr>
              <a:t>Talk about your expectations. </a:t>
            </a:r>
            <a:r>
              <a:rPr lang="en-GB" sz="2800" b="1" i="0" u="none" strike="noStrike" baseline="0" dirty="0">
                <a:latin typeface="Cooper Hewitt" panose="020B0604020202020204" charset="0"/>
                <a:ea typeface="Cooper Hewitt" panose="020B0604020202020204" charset="0"/>
              </a:rPr>
              <a:t>E</a:t>
            </a:r>
            <a:r>
              <a:rPr lang="en-GB" sz="2800" b="0" i="0" u="none" strike="noStrike" baseline="0" dirty="0">
                <a:latin typeface="Cooper Hewitt" panose="020B0604020202020204" charset="0"/>
                <a:ea typeface="Cooper Hewitt" panose="020B0604020202020204" charset="0"/>
              </a:rPr>
              <a:t>xplain your concerns and tell them why you don’t want them to vape or smoke </a:t>
            </a:r>
          </a:p>
          <a:p>
            <a:endParaRPr lang="en-GB" dirty="0"/>
          </a:p>
        </p:txBody>
      </p:sp>
      <p:sp>
        <p:nvSpPr>
          <p:cNvPr id="13" name="Freeform 19">
            <a:extLst>
              <a:ext uri="{FF2B5EF4-FFF2-40B4-BE49-F238E27FC236}">
                <a16:creationId xmlns:a16="http://schemas.microsoft.com/office/drawing/2014/main" id="{71017B83-F0BB-5AC8-4659-EB5428E7A7C6}"/>
              </a:ext>
            </a:extLst>
          </p:cNvPr>
          <p:cNvSpPr/>
          <p:nvPr/>
        </p:nvSpPr>
        <p:spPr>
          <a:xfrm>
            <a:off x="15011400" y="2064011"/>
            <a:ext cx="2478639" cy="1077446"/>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 name="Freeform 5">
            <a:extLst>
              <a:ext uri="{FF2B5EF4-FFF2-40B4-BE49-F238E27FC236}">
                <a16:creationId xmlns:a16="http://schemas.microsoft.com/office/drawing/2014/main" id="{CEBF940B-7627-989E-14B2-D7D74118208D}"/>
              </a:ext>
            </a:extLst>
          </p:cNvPr>
          <p:cNvSpPr/>
          <p:nvPr/>
        </p:nvSpPr>
        <p:spPr>
          <a:xfrm>
            <a:off x="8924361" y="1503340"/>
            <a:ext cx="5197943" cy="496559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22" name="TextBox 21">
            <a:extLst>
              <a:ext uri="{FF2B5EF4-FFF2-40B4-BE49-F238E27FC236}">
                <a16:creationId xmlns:a16="http://schemas.microsoft.com/office/drawing/2014/main" id="{8300D352-B863-695B-2B9B-590C07B09079}"/>
              </a:ext>
            </a:extLst>
          </p:cNvPr>
          <p:cNvSpPr txBox="1"/>
          <p:nvPr/>
        </p:nvSpPr>
        <p:spPr>
          <a:xfrm>
            <a:off x="4222601" y="2652068"/>
            <a:ext cx="4781743" cy="4247317"/>
          </a:xfrm>
          <a:prstGeom prst="rect">
            <a:avLst/>
          </a:prstGeom>
          <a:noFill/>
        </p:spPr>
        <p:txBody>
          <a:bodyPr wrap="square" rtlCol="0">
            <a:spAutoFit/>
          </a:bodyPr>
          <a:lstStyle/>
          <a:p>
            <a:r>
              <a:rPr lang="en-GB" sz="2800" b="1" i="0" u="none" strike="noStrike" baseline="0" dirty="0">
                <a:solidFill>
                  <a:srgbClr val="652F6C"/>
                </a:solidFill>
                <a:latin typeface="Cooper Hewitt" panose="020B0604020202020204" charset="0"/>
                <a:ea typeface="Cooper Hewitt" panose="020B0604020202020204" charset="0"/>
              </a:rPr>
              <a:t>Talk about the different reasons why children may vape. </a:t>
            </a:r>
            <a:r>
              <a:rPr lang="en-GB" sz="2800" dirty="0">
                <a:solidFill>
                  <a:srgbClr val="652F6C"/>
                </a:solidFill>
                <a:latin typeface="Cooper Hewitt" panose="020B0604020202020204" charset="0"/>
                <a:ea typeface="Cooper Hewitt" panose="020B0604020202020204" charset="0"/>
              </a:rPr>
              <a:t>G</a:t>
            </a:r>
            <a:r>
              <a:rPr lang="en-GB" sz="2800" b="0" i="0" u="none" strike="noStrike" baseline="0" dirty="0">
                <a:latin typeface="Cooper Hewitt" panose="020B0604020202020204" charset="0"/>
                <a:ea typeface="Cooper Hewitt" panose="020B0604020202020204" charset="0"/>
              </a:rPr>
              <a:t>ive examples such as wanting to fit in, curiosity, stress. Talk through effective ways to respond if they ever feel pressured to try it and practise role play scenarios for them to say no. </a:t>
            </a:r>
            <a:endParaRPr lang="en-GB" sz="2800" b="1" dirty="0">
              <a:latin typeface="Cooper Hewitt" panose="020B0604020202020204" charset="0"/>
              <a:ea typeface="Cooper Hewitt" panose="020B0604020202020204" charset="0"/>
            </a:endParaRPr>
          </a:p>
          <a:p>
            <a:endParaRPr lang="en-GB" dirty="0"/>
          </a:p>
        </p:txBody>
      </p:sp>
      <p:sp>
        <p:nvSpPr>
          <p:cNvPr id="20" name="TextBox 19">
            <a:extLst>
              <a:ext uri="{FF2B5EF4-FFF2-40B4-BE49-F238E27FC236}">
                <a16:creationId xmlns:a16="http://schemas.microsoft.com/office/drawing/2014/main" id="{D98C0D14-1FE6-5DD4-58D4-838D1A9BF0DC}"/>
              </a:ext>
            </a:extLst>
          </p:cNvPr>
          <p:cNvSpPr txBox="1"/>
          <p:nvPr/>
        </p:nvSpPr>
        <p:spPr>
          <a:xfrm>
            <a:off x="9767534" y="2302340"/>
            <a:ext cx="3842809" cy="3816429"/>
          </a:xfrm>
          <a:prstGeom prst="rect">
            <a:avLst/>
          </a:prstGeom>
          <a:noFill/>
        </p:spPr>
        <p:txBody>
          <a:bodyPr wrap="square" rtlCol="0">
            <a:spAutoFit/>
          </a:bodyPr>
          <a:lstStyle/>
          <a:p>
            <a:r>
              <a:rPr lang="en-GB" sz="2800" b="1" i="0" u="none" strike="noStrike" baseline="0" dirty="0">
                <a:solidFill>
                  <a:srgbClr val="652F6C"/>
                </a:solidFill>
                <a:latin typeface="Cooper Hewitt" panose="020B0604020202020204" charset="0"/>
                <a:ea typeface="Cooper Hewitt" panose="020B0604020202020204" charset="0"/>
              </a:rPr>
              <a:t>Let them know that you care about them. </a:t>
            </a:r>
            <a:r>
              <a:rPr lang="en-GB" sz="2800" b="1" i="0" u="none" strike="noStrike" baseline="0" dirty="0">
                <a:latin typeface="Cooper Hewitt" panose="020B0604020202020204" charset="0"/>
                <a:ea typeface="Cooper Hewitt" panose="020B0604020202020204" charset="0"/>
              </a:rPr>
              <a:t>E</a:t>
            </a:r>
            <a:r>
              <a:rPr lang="en-GB" sz="2800" b="0" i="0" u="none" strike="noStrike" baseline="0" dirty="0">
                <a:latin typeface="Cooper Hewitt" panose="020B0604020202020204" charset="0"/>
                <a:ea typeface="Cooper Hewitt" panose="020B0604020202020204" charset="0"/>
              </a:rPr>
              <a:t>xplain that those who knowingly sell vapes to under 18s don’t care who they sell to and they are just interested in making money.</a:t>
            </a:r>
          </a:p>
          <a:p>
            <a:endParaRPr lang="en-GB" dirty="0"/>
          </a:p>
        </p:txBody>
      </p:sp>
      <p:sp>
        <p:nvSpPr>
          <p:cNvPr id="23" name="Freeform 5">
            <a:extLst>
              <a:ext uri="{FF2B5EF4-FFF2-40B4-BE49-F238E27FC236}">
                <a16:creationId xmlns:a16="http://schemas.microsoft.com/office/drawing/2014/main" id="{F20A23BC-5947-BC7F-0CF9-F56A726E228C}"/>
              </a:ext>
            </a:extLst>
          </p:cNvPr>
          <p:cNvSpPr/>
          <p:nvPr/>
        </p:nvSpPr>
        <p:spPr>
          <a:xfrm>
            <a:off x="12488483" y="4592647"/>
            <a:ext cx="6598431" cy="598237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24" name="TextBox 23">
            <a:extLst>
              <a:ext uri="{FF2B5EF4-FFF2-40B4-BE49-F238E27FC236}">
                <a16:creationId xmlns:a16="http://schemas.microsoft.com/office/drawing/2014/main" id="{2C31E461-A16C-4204-2695-8082AB6065DD}"/>
              </a:ext>
            </a:extLst>
          </p:cNvPr>
          <p:cNvSpPr txBox="1"/>
          <p:nvPr/>
        </p:nvSpPr>
        <p:spPr>
          <a:xfrm>
            <a:off x="13790116" y="5275629"/>
            <a:ext cx="4266246" cy="5109091"/>
          </a:xfrm>
          <a:prstGeom prst="rect">
            <a:avLst/>
          </a:prstGeom>
          <a:noFill/>
        </p:spPr>
        <p:txBody>
          <a:bodyPr wrap="square" rtlCol="0">
            <a:spAutoFit/>
          </a:bodyPr>
          <a:lstStyle/>
          <a:p>
            <a:r>
              <a:rPr lang="en-GB" sz="2800" b="1" i="0" u="none" strike="noStrike" baseline="0" dirty="0">
                <a:solidFill>
                  <a:srgbClr val="652F6C"/>
                </a:solidFill>
                <a:latin typeface="Cooper Hewitt" panose="020B0604020202020204" charset="0"/>
                <a:ea typeface="Cooper Hewitt" panose="020B0604020202020204" charset="0"/>
              </a:rPr>
              <a:t>If your child is vaping, </a:t>
            </a:r>
            <a:r>
              <a:rPr lang="en-GB" sz="2800" b="0" i="0" u="none" strike="noStrike" baseline="0" dirty="0">
                <a:latin typeface="Cooper Hewitt" panose="020B0604020202020204" charset="0"/>
                <a:ea typeface="Cooper Hewitt" panose="020B0604020202020204" charset="0"/>
              </a:rPr>
              <a:t>try to understand why they are vaping by asking questions like “What do you enjoy about vaping?” Or “How does vaping make you feel?”. Understanding this might help you to understand their needs and discuss other ways to meet those needs.</a:t>
            </a:r>
            <a:endParaRPr lang="en-US" sz="2800" dirty="0">
              <a:latin typeface="Cooper Hewitt" panose="020B0604020202020204" charset="0"/>
              <a:ea typeface="Cooper Hewitt" panose="020B0604020202020204" charset="0"/>
            </a:endParaRPr>
          </a:p>
          <a:p>
            <a:endParaRPr lang="en-GB" dirty="0"/>
          </a:p>
        </p:txBody>
      </p:sp>
      <p:sp>
        <p:nvSpPr>
          <p:cNvPr id="14" name="Freeform 5">
            <a:extLst>
              <a:ext uri="{FF2B5EF4-FFF2-40B4-BE49-F238E27FC236}">
                <a16:creationId xmlns:a16="http://schemas.microsoft.com/office/drawing/2014/main" id="{2941D4D3-AF9E-5C86-3FFF-C5CB984FBF17}"/>
              </a:ext>
            </a:extLst>
          </p:cNvPr>
          <p:cNvSpPr/>
          <p:nvPr/>
        </p:nvSpPr>
        <p:spPr>
          <a:xfrm>
            <a:off x="-23653" y="1460331"/>
            <a:ext cx="4209799" cy="409453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9" name="TextBox 8">
            <a:extLst>
              <a:ext uri="{FF2B5EF4-FFF2-40B4-BE49-F238E27FC236}">
                <a16:creationId xmlns:a16="http://schemas.microsoft.com/office/drawing/2014/main" id="{E1A10719-5CFB-859A-D2DA-8A447212EAEE}"/>
              </a:ext>
            </a:extLst>
          </p:cNvPr>
          <p:cNvSpPr txBox="1"/>
          <p:nvPr/>
        </p:nvSpPr>
        <p:spPr>
          <a:xfrm>
            <a:off x="659882" y="2182104"/>
            <a:ext cx="3314335" cy="2954655"/>
          </a:xfrm>
          <a:prstGeom prst="rect">
            <a:avLst/>
          </a:prstGeom>
          <a:noFill/>
        </p:spPr>
        <p:txBody>
          <a:bodyPr wrap="square" rtlCol="0">
            <a:spAutoFit/>
          </a:bodyPr>
          <a:lstStyle/>
          <a:p>
            <a:r>
              <a:rPr lang="en-GB" sz="2800" b="1" i="0" u="none" strike="noStrike" baseline="0" dirty="0">
                <a:solidFill>
                  <a:srgbClr val="652F6C"/>
                </a:solidFill>
                <a:latin typeface="Cooper Hewitt" panose="020B0604020202020204" charset="0"/>
                <a:ea typeface="Cooper Hewitt" panose="020B0604020202020204" charset="0"/>
              </a:rPr>
              <a:t>Find the right moment </a:t>
            </a:r>
            <a:r>
              <a:rPr lang="en-GB" sz="2800" b="0" i="0" u="none" strike="noStrike" baseline="0" dirty="0">
                <a:latin typeface="Cooper Hewitt" panose="020B0604020202020204" charset="0"/>
                <a:ea typeface="Cooper Hewitt" panose="020B0604020202020204" charset="0"/>
              </a:rPr>
              <a:t>e.g. when you see someone vaping, walk past a vape shop or see adverts.</a:t>
            </a:r>
          </a:p>
          <a:p>
            <a:endParaRPr lang="en-GB" dirty="0"/>
          </a:p>
        </p:txBody>
      </p:sp>
    </p:spTree>
    <p:extLst>
      <p:ext uri="{BB962C8B-B14F-4D97-AF65-F5344CB8AC3E}">
        <p14:creationId xmlns:p14="http://schemas.microsoft.com/office/powerpoint/2010/main" val="344025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TextBox 2"/>
          <p:cNvSpPr txBox="1"/>
          <p:nvPr/>
        </p:nvSpPr>
        <p:spPr>
          <a:xfrm>
            <a:off x="988142" y="4333028"/>
            <a:ext cx="6559375" cy="4463530"/>
          </a:xfrm>
          <a:prstGeom prst="rect">
            <a:avLst/>
          </a:prstGeom>
          <a:solidFill>
            <a:schemeClr val="accent4">
              <a:lumMod val="20000"/>
              <a:lumOff val="80000"/>
            </a:schemeClr>
          </a:solidFill>
        </p:spPr>
        <p:txBody>
          <a:bodyPr lIns="0" tIns="0" rIns="0" bIns="0" rtlCol="0" anchor="t">
            <a:spAutoFit/>
          </a:bodyPr>
          <a:lstStyle/>
          <a:p>
            <a:pPr marL="0" marR="0" lvl="0" indent="0" algn="l" defTabSz="914400" rtl="0" fontAlgn="auto" hangingPunct="1">
              <a:lnSpc>
                <a:spcPct val="150000"/>
              </a:lnSpc>
              <a:spcBef>
                <a:spcPts val="0"/>
              </a:spcBef>
              <a:spcAft>
                <a:spcPts val="400"/>
              </a:spcAft>
              <a:buNone/>
              <a:tabLst/>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rPr>
              <a:t>Healthy Hounslow is a free service to help anyone aged 12+ stop vaping or smoking. </a:t>
            </a:r>
          </a:p>
          <a:p>
            <a:pPr marL="0" marR="0" lvl="0" indent="0" algn="l" defTabSz="914400" rtl="0" fontAlgn="auto" hangingPunct="1">
              <a:lnSpc>
                <a:spcPct val="150000"/>
              </a:lnSpc>
              <a:spcBef>
                <a:spcPts val="0"/>
              </a:spcBef>
              <a:spcAft>
                <a:spcPts val="400"/>
              </a:spcAft>
              <a:buNone/>
              <a:tabLst/>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rPr>
              <a:t>Find out more at </a:t>
            </a:r>
            <a:r>
              <a:rPr lang="en-US" sz="3200" dirty="0">
                <a:solidFill>
                  <a:srgbClr val="652F6C"/>
                </a:solidFill>
                <a:latin typeface="Cooper Hewitt" panose="020B0604020202020204" charset="0"/>
                <a:ea typeface="Cooper Hewitt" panose="020B0604020202020204" charset="0"/>
                <a:hlinkClick r:id="rId2">
                  <a:extLst>
                    <a:ext uri="{A12FA001-AC4F-418D-AE19-62706E023703}">
                      <ahyp:hlinkClr xmlns:ahyp="http://schemas.microsoft.com/office/drawing/2018/hyperlinkcolor" val="tx"/>
                    </a:ext>
                  </a:extLst>
                </a:hlinkClick>
              </a:rPr>
              <a:t>https://healthyhounslow.co.uk</a:t>
            </a:r>
            <a:endParaRPr lang="en-US" sz="3200" dirty="0">
              <a:solidFill>
                <a:srgbClr val="652F6C"/>
              </a:solidFill>
              <a:latin typeface="Cooper Hewitt" panose="020B0604020202020204" charset="0"/>
              <a:ea typeface="Cooper Hewitt" panose="020B0604020202020204" charset="0"/>
            </a:endParaRPr>
          </a:p>
          <a:p>
            <a:pPr marL="0" marR="0" lvl="0" indent="0" algn="l" defTabSz="914400" rtl="0" fontAlgn="auto" hangingPunct="1">
              <a:lnSpc>
                <a:spcPct val="150000"/>
              </a:lnSpc>
              <a:spcBef>
                <a:spcPts val="0"/>
              </a:spcBef>
              <a:spcAft>
                <a:spcPts val="400"/>
              </a:spcAft>
              <a:buNone/>
              <a:tabLst/>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rPr>
              <a:t>Or call  0204 559 8200</a:t>
            </a:r>
          </a:p>
        </p:txBody>
      </p:sp>
      <p:grpSp>
        <p:nvGrpSpPr>
          <p:cNvPr id="3" name="Group 3"/>
          <p:cNvGrpSpPr/>
          <p:nvPr/>
        </p:nvGrpSpPr>
        <p:grpSpPr>
          <a:xfrm>
            <a:off x="832898" y="3081707"/>
            <a:ext cx="6630908" cy="1515101"/>
            <a:chOff x="-2041" y="-39560"/>
            <a:chExt cx="1111806" cy="399039"/>
          </a:xfrm>
        </p:grpSpPr>
        <p:sp>
          <p:nvSpPr>
            <p:cNvPr id="4" name="Freeform 4"/>
            <p:cNvSpPr/>
            <p:nvPr/>
          </p:nvSpPr>
          <p:spPr>
            <a:xfrm>
              <a:off x="23989" y="54291"/>
              <a:ext cx="1085776" cy="227589"/>
            </a:xfrm>
            <a:custGeom>
              <a:avLst/>
              <a:gdLst/>
              <a:ahLst/>
              <a:cxnLst/>
              <a:rect l="l" t="t" r="r" b="b"/>
              <a:pathLst>
                <a:path w="1085776" h="227589">
                  <a:moveTo>
                    <a:pt x="46949" y="0"/>
                  </a:moveTo>
                  <a:lnTo>
                    <a:pt x="1038827" y="0"/>
                  </a:lnTo>
                  <a:cubicBezTo>
                    <a:pt x="1051279" y="0"/>
                    <a:pt x="1063220" y="4946"/>
                    <a:pt x="1072025" y="13751"/>
                  </a:cubicBezTo>
                  <a:cubicBezTo>
                    <a:pt x="1080830" y="22555"/>
                    <a:pt x="1085776" y="34497"/>
                    <a:pt x="1085776" y="46949"/>
                  </a:cubicBezTo>
                  <a:lnTo>
                    <a:pt x="1085776" y="180641"/>
                  </a:lnTo>
                  <a:cubicBezTo>
                    <a:pt x="1085776" y="193092"/>
                    <a:pt x="1080830" y="205034"/>
                    <a:pt x="1072025" y="213838"/>
                  </a:cubicBezTo>
                  <a:cubicBezTo>
                    <a:pt x="1063220" y="222643"/>
                    <a:pt x="1051279" y="227589"/>
                    <a:pt x="1038827" y="227589"/>
                  </a:cubicBezTo>
                  <a:lnTo>
                    <a:pt x="46949" y="227589"/>
                  </a:lnTo>
                  <a:cubicBezTo>
                    <a:pt x="34497" y="227589"/>
                    <a:pt x="22555" y="222643"/>
                    <a:pt x="13751" y="213838"/>
                  </a:cubicBezTo>
                  <a:cubicBezTo>
                    <a:pt x="4946" y="205034"/>
                    <a:pt x="0" y="193092"/>
                    <a:pt x="0" y="180641"/>
                  </a:cubicBezTo>
                  <a:lnTo>
                    <a:pt x="0" y="46949"/>
                  </a:lnTo>
                  <a:cubicBezTo>
                    <a:pt x="0" y="34497"/>
                    <a:pt x="4946" y="22555"/>
                    <a:pt x="13751" y="13751"/>
                  </a:cubicBezTo>
                  <a:cubicBezTo>
                    <a:pt x="22555" y="4946"/>
                    <a:pt x="34497" y="0"/>
                    <a:pt x="46949" y="0"/>
                  </a:cubicBezTo>
                  <a:close/>
                </a:path>
              </a:pathLst>
            </a:custGeom>
            <a:solidFill>
              <a:srgbClr val="652F6C"/>
            </a:solidFill>
            <a:ln cap="rnd">
              <a:noFill/>
              <a:prstDash val="solid"/>
              <a:round/>
            </a:ln>
          </p:spPr>
          <p:txBody>
            <a:bodyPr/>
            <a:lstStyle/>
            <a:p>
              <a:endParaRPr lang="en-GB"/>
            </a:p>
          </p:txBody>
        </p:sp>
        <p:sp>
          <p:nvSpPr>
            <p:cNvPr id="5" name="TextBox 5"/>
            <p:cNvSpPr txBox="1"/>
            <p:nvPr/>
          </p:nvSpPr>
          <p:spPr>
            <a:xfrm>
              <a:off x="-2041" y="-39560"/>
              <a:ext cx="1085776" cy="399039"/>
            </a:xfrm>
            <a:prstGeom prst="rect">
              <a:avLst/>
            </a:prstGeom>
          </p:spPr>
          <p:txBody>
            <a:bodyPr lIns="50800" tIns="50800" rIns="50800" bIns="50800" rtlCol="0" anchor="ctr"/>
            <a:lstStyle/>
            <a:p>
              <a:pPr marL="0" lvl="0" indent="0" algn="ctr">
                <a:lnSpc>
                  <a:spcPts val="5534"/>
                </a:lnSpc>
                <a:spcBef>
                  <a:spcPct val="0"/>
                </a:spcBef>
              </a:pPr>
              <a:r>
                <a:rPr lang="en-US" sz="4400" dirty="0">
                  <a:solidFill>
                    <a:schemeClr val="bg1"/>
                  </a:solidFill>
                  <a:latin typeface="Cooper Hewitt" panose="020B0604020202020204" charset="0"/>
                  <a:ea typeface="Cooper Hewitt" panose="020B0604020202020204" charset="0"/>
                </a:rPr>
                <a:t>Get support to quit</a:t>
              </a:r>
            </a:p>
          </p:txBody>
        </p:sp>
      </p:grpSp>
      <p:sp>
        <p:nvSpPr>
          <p:cNvPr id="7" name="Freeform 7"/>
          <p:cNvSpPr/>
          <p:nvPr/>
        </p:nvSpPr>
        <p:spPr>
          <a:xfrm>
            <a:off x="465887" y="9071417"/>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rot="4857478">
            <a:off x="14295188" y="1027130"/>
            <a:ext cx="1089333" cy="1089333"/>
          </a:xfrm>
          <a:custGeom>
            <a:avLst/>
            <a:gdLst/>
            <a:ahLst/>
            <a:cxnLst/>
            <a:rect l="l" t="t" r="r" b="b"/>
            <a:pathLst>
              <a:path w="1089333" h="1089333">
                <a:moveTo>
                  <a:pt x="0" y="0"/>
                </a:moveTo>
                <a:lnTo>
                  <a:pt x="1089333" y="0"/>
                </a:lnTo>
                <a:lnTo>
                  <a:pt x="1089333" y="1089333"/>
                </a:lnTo>
                <a:lnTo>
                  <a:pt x="0" y="10893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0" name="Picture 8" descr="A poster with text and pictures of vaping devices&#10;&#10;Description automatically generated">
            <a:extLst>
              <a:ext uri="{FF2B5EF4-FFF2-40B4-BE49-F238E27FC236}">
                <a16:creationId xmlns:a16="http://schemas.microsoft.com/office/drawing/2014/main" id="{6F19115D-5CEC-E8B7-2A30-DE434C33E234}"/>
              </a:ext>
            </a:extLst>
          </p:cNvPr>
          <p:cNvPicPr>
            <a:picLocks noChangeAspect="1"/>
          </p:cNvPicPr>
          <p:nvPr/>
        </p:nvPicPr>
        <p:blipFill>
          <a:blip r:embed="rId7"/>
          <a:stretch>
            <a:fillRect/>
          </a:stretch>
        </p:blipFill>
        <p:spPr>
          <a:xfrm>
            <a:off x="10210800" y="415297"/>
            <a:ext cx="7611313" cy="9456406"/>
          </a:xfrm>
          <a:prstGeom prst="rect">
            <a:avLst/>
          </a:prstGeom>
          <a:ln w="127000" cap="sq">
            <a:solidFill>
              <a:srgbClr val="652F6C"/>
            </a:solidFill>
            <a:miter lim="800000"/>
          </a:ln>
          <a:effectLst>
            <a:outerShdw blurRad="57150" dist="50800" dir="2700000" algn="tl" rotWithShape="0">
              <a:srgbClr val="000000">
                <a:alpha val="40000"/>
              </a:srgbClr>
            </a:outerShdw>
          </a:effectLst>
        </p:spPr>
      </p:pic>
      <p:sp>
        <p:nvSpPr>
          <p:cNvPr id="11" name="TextBox 17">
            <a:extLst>
              <a:ext uri="{FF2B5EF4-FFF2-40B4-BE49-F238E27FC236}">
                <a16:creationId xmlns:a16="http://schemas.microsoft.com/office/drawing/2014/main" id="{3BC26679-AB98-32C4-078C-142AF7A0ADDC}"/>
              </a:ext>
            </a:extLst>
          </p:cNvPr>
          <p:cNvSpPr txBox="1"/>
          <p:nvPr/>
        </p:nvSpPr>
        <p:spPr>
          <a:xfrm>
            <a:off x="988142" y="664212"/>
            <a:ext cx="8822825" cy="2402068"/>
          </a:xfrm>
          <a:prstGeom prst="rect">
            <a:avLst/>
          </a:prstGeom>
        </p:spPr>
        <p:txBody>
          <a:bodyPr wrap="square" lIns="0" tIns="0" rIns="0" bIns="0" rtlCol="0" anchor="t">
            <a:spAutoFit/>
          </a:bodyPr>
          <a:lstStyle/>
          <a:p>
            <a:pPr>
              <a:lnSpc>
                <a:spcPts val="9624"/>
              </a:lnSpc>
              <a:spcBef>
                <a:spcPct val="0"/>
              </a:spcBef>
            </a:pPr>
            <a:r>
              <a:rPr lang="en-US" sz="6973" spc="348" dirty="0">
                <a:solidFill>
                  <a:srgbClr val="000000"/>
                </a:solidFill>
                <a:latin typeface="Cooper Hewitt"/>
              </a:rPr>
              <a:t>Look out for our poster and flyer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6005362" y="2712913"/>
            <a:ext cx="981594" cy="1128104"/>
          </a:xfrm>
          <a:custGeom>
            <a:avLst/>
            <a:gdLst/>
            <a:ahLst/>
            <a:cxnLst/>
            <a:rect l="l" t="t" r="r" b="b"/>
            <a:pathLst>
              <a:path w="981594" h="1128104">
                <a:moveTo>
                  <a:pt x="0" y="0"/>
                </a:moveTo>
                <a:lnTo>
                  <a:pt x="981594" y="0"/>
                </a:lnTo>
                <a:lnTo>
                  <a:pt x="981594" y="1128103"/>
                </a:lnTo>
                <a:lnTo>
                  <a:pt x="0" y="1128103"/>
                </a:lnTo>
                <a:lnTo>
                  <a:pt x="0" y="0"/>
                </a:lnTo>
                <a:close/>
              </a:path>
            </a:pathLst>
          </a:custGeom>
          <a:blipFill>
            <a:blip r:embed="rId8">
              <a:alphaModFix amt="10999"/>
              <a:extLst>
                <a:ext uri="{96DAC541-7B7A-43D3-8B79-37D633B846F1}">
                  <asvg:svgBlip xmlns:asvg="http://schemas.microsoft.com/office/drawing/2016/SVG/main" r:embed="rId9"/>
                </a:ext>
              </a:extLst>
            </a:blip>
            <a:stretch>
              <a:fillRect l="-407296" b="-61316"/>
            </a:stretch>
          </a:blipFill>
        </p:spPr>
        <p:txBody>
          <a:bodyPr/>
          <a:lstStyle/>
          <a:p>
            <a:endParaRPr lang="en-GB"/>
          </a:p>
        </p:txBody>
      </p:sp>
      <p:sp>
        <p:nvSpPr>
          <p:cNvPr id="6" name="TextBox 6"/>
          <p:cNvSpPr txBox="1"/>
          <p:nvPr/>
        </p:nvSpPr>
        <p:spPr>
          <a:xfrm>
            <a:off x="1643116" y="3467828"/>
            <a:ext cx="5557785" cy="4547335"/>
          </a:xfrm>
          <a:prstGeom prst="rect">
            <a:avLst/>
          </a:prstGeom>
        </p:spPr>
        <p:txBody>
          <a:bodyPr wrap="square" lIns="0" tIns="0" rIns="0" bIns="0" rtlCol="0" anchor="t">
            <a:spAutoFit/>
          </a:bodyPr>
          <a:lstStyle/>
          <a:p>
            <a:pPr algn="l">
              <a:lnSpc>
                <a:spcPts val="8423"/>
              </a:lnSpc>
              <a:spcAft>
                <a:spcPts val="1800"/>
              </a:spcAft>
            </a:pPr>
            <a:r>
              <a:rPr lang="en-US" sz="7799" spc="12" dirty="0">
                <a:solidFill>
                  <a:srgbClr val="000000"/>
                </a:solidFill>
                <a:latin typeface="Cooper Hewitt"/>
              </a:rPr>
              <a:t>Thank you for listening. </a:t>
            </a:r>
          </a:p>
          <a:p>
            <a:pPr algn="l">
              <a:lnSpc>
                <a:spcPts val="8423"/>
              </a:lnSpc>
            </a:pPr>
            <a:r>
              <a:rPr lang="en-US" sz="7799" spc="12" dirty="0">
                <a:solidFill>
                  <a:srgbClr val="000000"/>
                </a:solidFill>
                <a:latin typeface="Cooper Hewitt"/>
              </a:rPr>
              <a:t>Any questions?</a:t>
            </a:r>
          </a:p>
        </p:txBody>
      </p:sp>
      <p:sp>
        <p:nvSpPr>
          <p:cNvPr id="7" name="Freeform 7"/>
          <p:cNvSpPr/>
          <p:nvPr/>
        </p:nvSpPr>
        <p:spPr>
          <a:xfrm>
            <a:off x="1429703" y="8781136"/>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TextBox 9"/>
          <p:cNvSpPr txBox="1"/>
          <p:nvPr/>
        </p:nvSpPr>
        <p:spPr>
          <a:xfrm>
            <a:off x="14027780" y="9148724"/>
            <a:ext cx="3868312" cy="586740"/>
          </a:xfrm>
          <a:prstGeom prst="rect">
            <a:avLst/>
          </a:prstGeom>
        </p:spPr>
        <p:txBody>
          <a:bodyPr lIns="0" tIns="0" rIns="0" bIns="0" rtlCol="0" anchor="t">
            <a:spAutoFit/>
          </a:bodyPr>
          <a:lstStyle/>
          <a:p>
            <a:pPr algn="l">
              <a:lnSpc>
                <a:spcPts val="5250"/>
              </a:lnSpc>
            </a:pPr>
            <a:r>
              <a:rPr lang="en-US" sz="2100" spc="3">
                <a:solidFill>
                  <a:srgbClr val="FFFFFF"/>
                </a:solidFill>
                <a:latin typeface="Arial Nova"/>
              </a:rPr>
              <a:t>www.healthyhounslow.co.uk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452967" y="-4568146"/>
            <a:ext cx="16900730" cy="19423292"/>
          </a:xfrm>
          <a:custGeom>
            <a:avLst/>
            <a:gdLst/>
            <a:ahLst/>
            <a:cxnLst/>
            <a:rect l="l" t="t" r="r" b="b"/>
            <a:pathLst>
              <a:path w="16900730" h="19423292">
                <a:moveTo>
                  <a:pt x="0" y="0"/>
                </a:moveTo>
                <a:lnTo>
                  <a:pt x="16900730" y="0"/>
                </a:lnTo>
                <a:lnTo>
                  <a:pt x="16900730" y="19423292"/>
                </a:lnTo>
                <a:lnTo>
                  <a:pt x="0" y="19423292"/>
                </a:lnTo>
                <a:lnTo>
                  <a:pt x="0" y="0"/>
                </a:lnTo>
                <a:close/>
              </a:path>
            </a:pathLst>
          </a:custGeom>
          <a:blipFill>
            <a:blip r:embed="rId3">
              <a:alphaModFix amt="8999"/>
              <a:extLst>
                <a:ext uri="{96DAC541-7B7A-43D3-8B79-37D633B846F1}">
                  <asvg:svgBlip xmlns:asvg="http://schemas.microsoft.com/office/drawing/2016/SVG/main" r:embed="rId4"/>
                </a:ext>
              </a:extLst>
            </a:blip>
            <a:stretch>
              <a:fillRect l="-407296" b="-61316"/>
            </a:stretch>
          </a:blipFill>
        </p:spPr>
        <p:txBody>
          <a:bodyPr/>
          <a:lstStyle/>
          <a:p>
            <a:endParaRPr lang="en-GB" dirty="0"/>
          </a:p>
        </p:txBody>
      </p:sp>
      <p:sp>
        <p:nvSpPr>
          <p:cNvPr id="17" name="Freeform 5">
            <a:extLst>
              <a:ext uri="{FF2B5EF4-FFF2-40B4-BE49-F238E27FC236}">
                <a16:creationId xmlns:a16="http://schemas.microsoft.com/office/drawing/2014/main" id="{088C1AC5-C084-A58D-5CF3-A8AF00BFD0F1}"/>
              </a:ext>
            </a:extLst>
          </p:cNvPr>
          <p:cNvSpPr/>
          <p:nvPr/>
        </p:nvSpPr>
        <p:spPr>
          <a:xfrm>
            <a:off x="6492224" y="3972963"/>
            <a:ext cx="4773194" cy="448323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6" name="Freeform 5">
            <a:extLst>
              <a:ext uri="{FF2B5EF4-FFF2-40B4-BE49-F238E27FC236}">
                <a16:creationId xmlns:a16="http://schemas.microsoft.com/office/drawing/2014/main" id="{F880477A-19FD-A1AF-D129-C8575F221EFA}"/>
              </a:ext>
            </a:extLst>
          </p:cNvPr>
          <p:cNvSpPr/>
          <p:nvPr/>
        </p:nvSpPr>
        <p:spPr>
          <a:xfrm>
            <a:off x="2700913" y="5885804"/>
            <a:ext cx="3530498" cy="342960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4" name="Freeform 5">
            <a:extLst>
              <a:ext uri="{FF2B5EF4-FFF2-40B4-BE49-F238E27FC236}">
                <a16:creationId xmlns:a16="http://schemas.microsoft.com/office/drawing/2014/main" id="{2941D4D3-AF9E-5C86-3FFF-C5CB984FBF17}"/>
              </a:ext>
            </a:extLst>
          </p:cNvPr>
          <p:cNvSpPr/>
          <p:nvPr/>
        </p:nvSpPr>
        <p:spPr>
          <a:xfrm>
            <a:off x="128917" y="3536027"/>
            <a:ext cx="3312654" cy="297222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2" name="Freeform 2"/>
          <p:cNvSpPr/>
          <p:nvPr/>
        </p:nvSpPr>
        <p:spPr>
          <a:xfrm rot="1095156">
            <a:off x="-4098793" y="-4550300"/>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1752881" y="9161550"/>
            <a:ext cx="2625834" cy="26258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52F6C"/>
            </a:solidFill>
            <a:ln cap="sq">
              <a:noFill/>
              <a:prstDash val="solid"/>
              <a:miter/>
            </a:ln>
          </p:spPr>
          <p:txBody>
            <a:bodyPr/>
            <a:lstStyle/>
            <a:p>
              <a:endParaRPr lang="en-GB"/>
            </a:p>
          </p:txBody>
        </p:sp>
        <p:sp>
          <p:nvSpPr>
            <p:cNvPr id="6" name="TextBox 6"/>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7" name="TextBox 7"/>
          <p:cNvSpPr txBox="1"/>
          <p:nvPr/>
        </p:nvSpPr>
        <p:spPr>
          <a:xfrm>
            <a:off x="4419881" y="571500"/>
            <a:ext cx="13868119" cy="2972224"/>
          </a:xfrm>
          <a:prstGeom prst="rect">
            <a:avLst/>
          </a:prstGeom>
        </p:spPr>
        <p:txBody>
          <a:bodyPr wrap="square" lIns="0" tIns="0" rIns="0" bIns="0" rtlCol="0" anchor="t">
            <a:spAutoFit/>
          </a:bodyPr>
          <a:lstStyle/>
          <a:p>
            <a:pPr>
              <a:lnSpc>
                <a:spcPts val="11891"/>
              </a:lnSpc>
              <a:spcBef>
                <a:spcPct val="0"/>
              </a:spcBef>
            </a:pPr>
            <a:r>
              <a:rPr lang="en-US" sz="8494" spc="84" dirty="0">
                <a:solidFill>
                  <a:srgbClr val="000000"/>
                </a:solidFill>
                <a:latin typeface="Cooper Hewitt"/>
              </a:rPr>
              <a:t>We know smoking is bad for our health</a:t>
            </a:r>
          </a:p>
        </p:txBody>
      </p:sp>
      <p:sp>
        <p:nvSpPr>
          <p:cNvPr id="9" name="TextBox 8">
            <a:extLst>
              <a:ext uri="{FF2B5EF4-FFF2-40B4-BE49-F238E27FC236}">
                <a16:creationId xmlns:a16="http://schemas.microsoft.com/office/drawing/2014/main" id="{E1A10719-5CFB-859A-D2DA-8A447212EAEE}"/>
              </a:ext>
            </a:extLst>
          </p:cNvPr>
          <p:cNvSpPr txBox="1"/>
          <p:nvPr/>
        </p:nvSpPr>
        <p:spPr>
          <a:xfrm>
            <a:off x="609496" y="3972963"/>
            <a:ext cx="2596878" cy="2215991"/>
          </a:xfrm>
          <a:prstGeom prst="rect">
            <a:avLst/>
          </a:prstGeom>
          <a:noFill/>
        </p:spPr>
        <p:txBody>
          <a:bodyPr wrap="square" rtlCol="0">
            <a:spAutoFit/>
          </a:bodyPr>
          <a:lstStyle/>
          <a:p>
            <a:r>
              <a:rPr lang="en-GB" sz="2400" dirty="0">
                <a:latin typeface="Cooper Hewitt" panose="020B0604020202020204" charset="0"/>
                <a:ea typeface="Cooper Hewitt" panose="020B0604020202020204" charset="0"/>
              </a:rPr>
              <a:t>Cigarettes contain nicotine, tar, and chemicals such as Carbon Monoxide (CO). </a:t>
            </a:r>
          </a:p>
          <a:p>
            <a:endParaRPr lang="en-GB" dirty="0"/>
          </a:p>
        </p:txBody>
      </p:sp>
      <p:sp>
        <p:nvSpPr>
          <p:cNvPr id="10" name="TextBox 9">
            <a:extLst>
              <a:ext uri="{FF2B5EF4-FFF2-40B4-BE49-F238E27FC236}">
                <a16:creationId xmlns:a16="http://schemas.microsoft.com/office/drawing/2014/main" id="{32184DCF-814B-2DC3-DCCD-573AF82C5991}"/>
              </a:ext>
            </a:extLst>
          </p:cNvPr>
          <p:cNvSpPr txBox="1"/>
          <p:nvPr/>
        </p:nvSpPr>
        <p:spPr>
          <a:xfrm>
            <a:off x="3159193" y="6388652"/>
            <a:ext cx="2746825" cy="2585323"/>
          </a:xfrm>
          <a:prstGeom prst="rect">
            <a:avLst/>
          </a:prstGeom>
          <a:noFill/>
        </p:spPr>
        <p:txBody>
          <a:bodyPr wrap="square" rtlCol="0">
            <a:spAutoFit/>
          </a:bodyPr>
          <a:lstStyle/>
          <a:p>
            <a:r>
              <a:rPr lang="en-GB" sz="2400" dirty="0">
                <a:latin typeface="Cooper Hewitt" panose="020B0604020202020204" charset="0"/>
                <a:ea typeface="Cooper Hewitt" panose="020B0604020202020204" charset="0"/>
              </a:rPr>
              <a:t>Approx 50% of all smokers die from smoking-related diseases – about 100,000 per year in the UK.</a:t>
            </a:r>
          </a:p>
          <a:p>
            <a:endParaRPr lang="en-GB" dirty="0"/>
          </a:p>
        </p:txBody>
      </p:sp>
      <p:sp>
        <p:nvSpPr>
          <p:cNvPr id="11" name="TextBox 10">
            <a:extLst>
              <a:ext uri="{FF2B5EF4-FFF2-40B4-BE49-F238E27FC236}">
                <a16:creationId xmlns:a16="http://schemas.microsoft.com/office/drawing/2014/main" id="{2FBC6097-152B-D098-8F6A-34C2E3B58B06}"/>
              </a:ext>
            </a:extLst>
          </p:cNvPr>
          <p:cNvSpPr txBox="1"/>
          <p:nvPr/>
        </p:nvSpPr>
        <p:spPr>
          <a:xfrm>
            <a:off x="7026573" y="5029933"/>
            <a:ext cx="3886059" cy="2585323"/>
          </a:xfrm>
          <a:prstGeom prst="rect">
            <a:avLst/>
          </a:prstGeom>
          <a:noFill/>
        </p:spPr>
        <p:txBody>
          <a:bodyPr wrap="square" rtlCol="0">
            <a:spAutoFit/>
          </a:bodyPr>
          <a:lstStyle/>
          <a:p>
            <a:r>
              <a:rPr lang="en-GB" sz="2400" dirty="0">
                <a:latin typeface="Cooper Hewitt" panose="020B0604020202020204" charset="0"/>
                <a:ea typeface="Cooper Hewitt" panose="020B0604020202020204" charset="0"/>
              </a:rPr>
              <a:t>Smoking-related deaths are mainly due to cancers (lung, plus 11 other types of cancer), chronic obstructive pulmonary disease (COPD), heart disease and stroke.</a:t>
            </a:r>
          </a:p>
          <a:p>
            <a:endParaRPr lang="en-GB" dirty="0"/>
          </a:p>
        </p:txBody>
      </p:sp>
      <p:sp>
        <p:nvSpPr>
          <p:cNvPr id="18" name="Freeform 5">
            <a:extLst>
              <a:ext uri="{FF2B5EF4-FFF2-40B4-BE49-F238E27FC236}">
                <a16:creationId xmlns:a16="http://schemas.microsoft.com/office/drawing/2014/main" id="{735D2378-C0FD-A12A-F3BD-329E214E77F3}"/>
              </a:ext>
            </a:extLst>
          </p:cNvPr>
          <p:cNvSpPr/>
          <p:nvPr/>
        </p:nvSpPr>
        <p:spPr>
          <a:xfrm>
            <a:off x="11345173" y="2537975"/>
            <a:ext cx="3371050" cy="318846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2" name="TextBox 11">
            <a:extLst>
              <a:ext uri="{FF2B5EF4-FFF2-40B4-BE49-F238E27FC236}">
                <a16:creationId xmlns:a16="http://schemas.microsoft.com/office/drawing/2014/main" id="{6EF06F8F-548F-A146-0CF9-22EED75EAC35}"/>
              </a:ext>
            </a:extLst>
          </p:cNvPr>
          <p:cNvSpPr txBox="1"/>
          <p:nvPr/>
        </p:nvSpPr>
        <p:spPr>
          <a:xfrm>
            <a:off x="11771116" y="3232021"/>
            <a:ext cx="2716507" cy="2215991"/>
          </a:xfrm>
          <a:prstGeom prst="rect">
            <a:avLst/>
          </a:prstGeom>
          <a:noFill/>
        </p:spPr>
        <p:txBody>
          <a:bodyPr wrap="square" rtlCol="0">
            <a:spAutoFit/>
          </a:bodyPr>
          <a:lstStyle/>
          <a:p>
            <a:r>
              <a:rPr lang="en-GB" sz="2400" dirty="0">
                <a:latin typeface="Cooper Hewitt" panose="020B0604020202020204" charset="0"/>
                <a:ea typeface="Cooper Hewitt" panose="020B0604020202020204" charset="0"/>
              </a:rPr>
              <a:t>A regular smoker’s life expectancy is 10 years shorter than a non-smoker’s. </a:t>
            </a:r>
          </a:p>
          <a:p>
            <a:endParaRPr lang="en-GB" dirty="0"/>
          </a:p>
        </p:txBody>
      </p:sp>
      <p:sp>
        <p:nvSpPr>
          <p:cNvPr id="20" name="Freeform 19">
            <a:extLst>
              <a:ext uri="{FF2B5EF4-FFF2-40B4-BE49-F238E27FC236}">
                <a16:creationId xmlns:a16="http://schemas.microsoft.com/office/drawing/2014/main" id="{E6737ACF-C1C7-143D-9FB6-94CF1DCC998A}"/>
              </a:ext>
            </a:extLst>
          </p:cNvPr>
          <p:cNvSpPr/>
          <p:nvPr/>
        </p:nvSpPr>
        <p:spPr>
          <a:xfrm>
            <a:off x="15513912" y="9060981"/>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3" name="Freeform 5">
            <a:extLst>
              <a:ext uri="{FF2B5EF4-FFF2-40B4-BE49-F238E27FC236}">
                <a16:creationId xmlns:a16="http://schemas.microsoft.com/office/drawing/2014/main" id="{C110BA20-A8BE-082F-DAD3-44FDFA0553C3}"/>
              </a:ext>
            </a:extLst>
          </p:cNvPr>
          <p:cNvSpPr/>
          <p:nvPr/>
        </p:nvSpPr>
        <p:spPr>
          <a:xfrm>
            <a:off x="13525268" y="5143500"/>
            <a:ext cx="3883284" cy="372088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5" name="TextBox 14">
            <a:extLst>
              <a:ext uri="{FF2B5EF4-FFF2-40B4-BE49-F238E27FC236}">
                <a16:creationId xmlns:a16="http://schemas.microsoft.com/office/drawing/2014/main" id="{A509D555-A41E-7DF0-F62B-DC68960D3865}"/>
              </a:ext>
            </a:extLst>
          </p:cNvPr>
          <p:cNvSpPr txBox="1"/>
          <p:nvPr/>
        </p:nvSpPr>
        <p:spPr>
          <a:xfrm>
            <a:off x="14225244" y="5923036"/>
            <a:ext cx="2716507" cy="2585323"/>
          </a:xfrm>
          <a:prstGeom prst="rect">
            <a:avLst/>
          </a:prstGeom>
          <a:noFill/>
        </p:spPr>
        <p:txBody>
          <a:bodyPr wrap="square" rtlCol="0">
            <a:spAutoFit/>
          </a:bodyPr>
          <a:lstStyle/>
          <a:p>
            <a:r>
              <a:rPr lang="en-GB" sz="2400" dirty="0">
                <a:latin typeface="Cooper Hewitt" panose="020B0604020202020204" charset="0"/>
                <a:ea typeface="Cooper Hewitt" panose="020B0604020202020204" charset="0"/>
              </a:rPr>
              <a:t>15% of Hounslow adults smoke. There is free support to help quit smoking from Healthy Hounslow.</a:t>
            </a:r>
          </a:p>
          <a:p>
            <a:endParaRPr lang="en-GB" dirty="0"/>
          </a:p>
        </p:txBody>
      </p:sp>
    </p:spTree>
    <p:extLst>
      <p:ext uri="{BB962C8B-B14F-4D97-AF65-F5344CB8AC3E}">
        <p14:creationId xmlns:p14="http://schemas.microsoft.com/office/powerpoint/2010/main" val="18967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1359" y="2195294"/>
            <a:ext cx="6559375" cy="5309146"/>
          </a:xfrm>
          <a:prstGeom prst="rect">
            <a:avLst/>
          </a:prstGeom>
        </p:spPr>
        <p:txBody>
          <a:bodyPr wrap="square" lIns="0" tIns="0" rIns="0" bIns="0" rtlCol="0" anchor="t">
            <a:spAutoFit/>
          </a:bodyPr>
          <a:lstStyle/>
          <a:p>
            <a:pPr marL="353168" lvl="1" algn="l"/>
            <a:r>
              <a:rPr lang="en-US" sz="11500" dirty="0">
                <a:solidFill>
                  <a:srgbClr val="652F6C"/>
                </a:solidFill>
                <a:latin typeface="Cooper Hewitt" panose="020B0604020202020204" charset="0"/>
                <a:ea typeface="Cooper Hewitt" panose="020B0604020202020204" charset="0"/>
              </a:rPr>
              <a:t>But what about vaping? </a:t>
            </a:r>
          </a:p>
        </p:txBody>
      </p:sp>
      <p:sp>
        <p:nvSpPr>
          <p:cNvPr id="6" name="Freeform 6"/>
          <p:cNvSpPr/>
          <p:nvPr/>
        </p:nvSpPr>
        <p:spPr>
          <a:xfrm>
            <a:off x="8275376" y="5431056"/>
            <a:ext cx="12295876" cy="10509296"/>
          </a:xfrm>
          <a:custGeom>
            <a:avLst/>
            <a:gdLst/>
            <a:ahLst/>
            <a:cxnLst/>
            <a:rect l="l" t="t" r="r" b="b"/>
            <a:pathLst>
              <a:path w="12295876" h="10509296">
                <a:moveTo>
                  <a:pt x="0" y="0"/>
                </a:moveTo>
                <a:lnTo>
                  <a:pt x="12295876" y="0"/>
                </a:lnTo>
                <a:lnTo>
                  <a:pt x="12295876" y="10509295"/>
                </a:lnTo>
                <a:lnTo>
                  <a:pt x="0" y="10509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429703" y="8781136"/>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rot="4857478">
            <a:off x="14295188" y="1027130"/>
            <a:ext cx="1089333" cy="1089333"/>
          </a:xfrm>
          <a:custGeom>
            <a:avLst/>
            <a:gdLst/>
            <a:ahLst/>
            <a:cxnLst/>
            <a:rect l="l" t="t" r="r" b="b"/>
            <a:pathLst>
              <a:path w="1089333" h="1089333">
                <a:moveTo>
                  <a:pt x="0" y="0"/>
                </a:moveTo>
                <a:lnTo>
                  <a:pt x="1089333" y="0"/>
                </a:lnTo>
                <a:lnTo>
                  <a:pt x="1089333" y="1089333"/>
                </a:lnTo>
                <a:lnTo>
                  <a:pt x="0" y="10893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pic>
        <p:nvPicPr>
          <p:cNvPr id="11" name="Picture 2" descr="Teen Vaping and Heart Health - Alabama Cooperative Extension System">
            <a:extLst>
              <a:ext uri="{FF2B5EF4-FFF2-40B4-BE49-F238E27FC236}">
                <a16:creationId xmlns:a16="http://schemas.microsoft.com/office/drawing/2014/main" id="{187C04F9-C3F5-2261-C353-7478CBE149EE}"/>
              </a:ext>
            </a:extLst>
          </p:cNvPr>
          <p:cNvPicPr>
            <a:picLocks noChangeAspect="1"/>
          </p:cNvPicPr>
          <p:nvPr/>
        </p:nvPicPr>
        <p:blipFill>
          <a:blip r:embed="rId8"/>
          <a:srcRect l="25706" r="16257"/>
          <a:stretch>
            <a:fillRect/>
          </a:stretch>
        </p:blipFill>
        <p:spPr>
          <a:xfrm>
            <a:off x="7933863" y="1580150"/>
            <a:ext cx="6900888" cy="7936934"/>
          </a:xfrm>
          <a:prstGeom prst="round2DiagRect">
            <a:avLst>
              <a:gd name="adj1" fmla="val 16667"/>
              <a:gd name="adj2" fmla="val 0"/>
            </a:avLst>
          </a:prstGeom>
          <a:ln w="88900" cap="sq">
            <a:solidFill>
              <a:srgbClr val="652F6C"/>
            </a:solidFill>
            <a:miter lim="800000"/>
          </a:ln>
          <a:effectLst>
            <a:outerShdw blurRad="254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452967" y="-4568146"/>
            <a:ext cx="16900730" cy="19423292"/>
          </a:xfrm>
          <a:custGeom>
            <a:avLst/>
            <a:gdLst/>
            <a:ahLst/>
            <a:cxnLst/>
            <a:rect l="l" t="t" r="r" b="b"/>
            <a:pathLst>
              <a:path w="16900730" h="19423292">
                <a:moveTo>
                  <a:pt x="0" y="0"/>
                </a:moveTo>
                <a:lnTo>
                  <a:pt x="16900730" y="0"/>
                </a:lnTo>
                <a:lnTo>
                  <a:pt x="16900730" y="19423292"/>
                </a:lnTo>
                <a:lnTo>
                  <a:pt x="0" y="19423292"/>
                </a:lnTo>
                <a:lnTo>
                  <a:pt x="0" y="0"/>
                </a:lnTo>
                <a:close/>
              </a:path>
            </a:pathLst>
          </a:custGeom>
          <a:blipFill>
            <a:blip r:embed="rId3">
              <a:alphaModFix amt="8999"/>
              <a:extLst>
                <a:ext uri="{96DAC541-7B7A-43D3-8B79-37D633B846F1}">
                  <asvg:svgBlip xmlns:asvg="http://schemas.microsoft.com/office/drawing/2016/SVG/main" r:embed="rId4"/>
                </a:ext>
              </a:extLst>
            </a:blip>
            <a:stretch>
              <a:fillRect l="-407296" b="-61316"/>
            </a:stretch>
          </a:blipFill>
        </p:spPr>
        <p:txBody>
          <a:bodyPr/>
          <a:lstStyle/>
          <a:p>
            <a:endParaRPr lang="en-GB" dirty="0"/>
          </a:p>
        </p:txBody>
      </p:sp>
      <p:sp>
        <p:nvSpPr>
          <p:cNvPr id="17" name="Freeform 5">
            <a:extLst>
              <a:ext uri="{FF2B5EF4-FFF2-40B4-BE49-F238E27FC236}">
                <a16:creationId xmlns:a16="http://schemas.microsoft.com/office/drawing/2014/main" id="{088C1AC5-C084-A58D-5CF3-A8AF00BFD0F1}"/>
              </a:ext>
            </a:extLst>
          </p:cNvPr>
          <p:cNvSpPr/>
          <p:nvPr/>
        </p:nvSpPr>
        <p:spPr>
          <a:xfrm>
            <a:off x="5840427" y="2156972"/>
            <a:ext cx="4395621" cy="402603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24" name="Freeform 5">
            <a:extLst>
              <a:ext uri="{FF2B5EF4-FFF2-40B4-BE49-F238E27FC236}">
                <a16:creationId xmlns:a16="http://schemas.microsoft.com/office/drawing/2014/main" id="{0F52CFEB-AF45-18B3-3178-D15903925E13}"/>
              </a:ext>
            </a:extLst>
          </p:cNvPr>
          <p:cNvSpPr/>
          <p:nvPr/>
        </p:nvSpPr>
        <p:spPr>
          <a:xfrm>
            <a:off x="9144000" y="4684037"/>
            <a:ext cx="5711536" cy="561987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6" name="Freeform 5">
            <a:extLst>
              <a:ext uri="{FF2B5EF4-FFF2-40B4-BE49-F238E27FC236}">
                <a16:creationId xmlns:a16="http://schemas.microsoft.com/office/drawing/2014/main" id="{F880477A-19FD-A1AF-D129-C8575F221EFA}"/>
              </a:ext>
            </a:extLst>
          </p:cNvPr>
          <p:cNvSpPr/>
          <p:nvPr/>
        </p:nvSpPr>
        <p:spPr>
          <a:xfrm>
            <a:off x="4449303" y="5904281"/>
            <a:ext cx="3739817" cy="376544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4" name="Freeform 5">
            <a:extLst>
              <a:ext uri="{FF2B5EF4-FFF2-40B4-BE49-F238E27FC236}">
                <a16:creationId xmlns:a16="http://schemas.microsoft.com/office/drawing/2014/main" id="{2941D4D3-AF9E-5C86-3FFF-C5CB984FBF17}"/>
              </a:ext>
            </a:extLst>
          </p:cNvPr>
          <p:cNvSpPr/>
          <p:nvPr/>
        </p:nvSpPr>
        <p:spPr>
          <a:xfrm>
            <a:off x="-259497" y="3265493"/>
            <a:ext cx="4907828" cy="477371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2" name="Freeform 2"/>
          <p:cNvSpPr/>
          <p:nvPr/>
        </p:nvSpPr>
        <p:spPr>
          <a:xfrm rot="1095156">
            <a:off x="-4098793" y="-4550300"/>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1752881" y="9161550"/>
            <a:ext cx="2625834" cy="26258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52F6C"/>
            </a:solidFill>
            <a:ln cap="sq">
              <a:noFill/>
              <a:prstDash val="solid"/>
              <a:miter/>
            </a:ln>
          </p:spPr>
          <p:txBody>
            <a:bodyPr/>
            <a:lstStyle/>
            <a:p>
              <a:endParaRPr lang="en-GB"/>
            </a:p>
          </p:txBody>
        </p:sp>
        <p:sp>
          <p:nvSpPr>
            <p:cNvPr id="6" name="TextBox 6"/>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7" name="TextBox 7"/>
          <p:cNvSpPr txBox="1"/>
          <p:nvPr/>
        </p:nvSpPr>
        <p:spPr>
          <a:xfrm>
            <a:off x="3962400" y="623579"/>
            <a:ext cx="14858719" cy="1446165"/>
          </a:xfrm>
          <a:prstGeom prst="rect">
            <a:avLst/>
          </a:prstGeom>
        </p:spPr>
        <p:txBody>
          <a:bodyPr wrap="square" lIns="0" tIns="0" rIns="0" bIns="0" rtlCol="0" anchor="t">
            <a:spAutoFit/>
          </a:bodyPr>
          <a:lstStyle/>
          <a:p>
            <a:pPr>
              <a:lnSpc>
                <a:spcPts val="11891"/>
              </a:lnSpc>
              <a:spcBef>
                <a:spcPct val="0"/>
              </a:spcBef>
            </a:pPr>
            <a:r>
              <a:rPr lang="en-US" sz="8494" spc="84" dirty="0">
                <a:solidFill>
                  <a:srgbClr val="000000"/>
                </a:solidFill>
                <a:latin typeface="Cooper Hewitt"/>
              </a:rPr>
              <a:t>What are vapes/e-cigarettes?</a:t>
            </a:r>
          </a:p>
        </p:txBody>
      </p:sp>
      <p:sp>
        <p:nvSpPr>
          <p:cNvPr id="9" name="TextBox 8">
            <a:extLst>
              <a:ext uri="{FF2B5EF4-FFF2-40B4-BE49-F238E27FC236}">
                <a16:creationId xmlns:a16="http://schemas.microsoft.com/office/drawing/2014/main" id="{E1A10719-5CFB-859A-D2DA-8A447212EAEE}"/>
              </a:ext>
            </a:extLst>
          </p:cNvPr>
          <p:cNvSpPr txBox="1"/>
          <p:nvPr/>
        </p:nvSpPr>
        <p:spPr>
          <a:xfrm>
            <a:off x="248571" y="4169988"/>
            <a:ext cx="4126480" cy="3323987"/>
          </a:xfrm>
          <a:prstGeom prst="rect">
            <a:avLst/>
          </a:prstGeom>
          <a:noFill/>
        </p:spPr>
        <p:txBody>
          <a:bodyPr wrap="square" rtlCol="0">
            <a:spAutoFit/>
          </a:bodyPr>
          <a:lstStyle/>
          <a:p>
            <a:pPr algn="l"/>
            <a:r>
              <a:rPr lang="en-GB" sz="3200" b="0" i="0" dirty="0">
                <a:solidFill>
                  <a:srgbClr val="202020"/>
                </a:solidFill>
                <a:effectLst/>
                <a:latin typeface="Cooper Hewitt" panose="020B0604020202020204" charset="0"/>
                <a:ea typeface="Cooper Hewitt" panose="020B0604020202020204" charset="0"/>
              </a:rPr>
              <a:t>Vapes/e-cigarettes work by heating and vaporising a liquid which is then inhaled by the user, simulating the act of smoking. </a:t>
            </a:r>
          </a:p>
          <a:p>
            <a:endParaRPr lang="en-GB" dirty="0"/>
          </a:p>
        </p:txBody>
      </p:sp>
      <p:pic>
        <p:nvPicPr>
          <p:cNvPr id="22" name="Picture 21">
            <a:extLst>
              <a:ext uri="{FF2B5EF4-FFF2-40B4-BE49-F238E27FC236}">
                <a16:creationId xmlns:a16="http://schemas.microsoft.com/office/drawing/2014/main" id="{B65F9336-C74C-C24C-9ADA-B847B1DD229F}"/>
              </a:ext>
            </a:extLst>
          </p:cNvPr>
          <p:cNvPicPr>
            <a:picLocks noChangeAspect="1"/>
          </p:cNvPicPr>
          <p:nvPr/>
        </p:nvPicPr>
        <p:blipFill>
          <a:blip r:embed="rId7"/>
          <a:stretch>
            <a:fillRect/>
          </a:stretch>
        </p:blipFill>
        <p:spPr>
          <a:xfrm>
            <a:off x="11795590" y="2075128"/>
            <a:ext cx="5711536" cy="3554836"/>
          </a:xfrm>
          <a:prstGeom prst="rect">
            <a:avLst/>
          </a:prstGeom>
          <a:ln>
            <a:noFill/>
          </a:ln>
          <a:effectLst>
            <a:softEdge rad="112500"/>
          </a:effectLst>
        </p:spPr>
      </p:pic>
      <p:sp>
        <p:nvSpPr>
          <p:cNvPr id="10" name="TextBox 9">
            <a:extLst>
              <a:ext uri="{FF2B5EF4-FFF2-40B4-BE49-F238E27FC236}">
                <a16:creationId xmlns:a16="http://schemas.microsoft.com/office/drawing/2014/main" id="{32184DCF-814B-2DC3-DCCD-573AF82C5991}"/>
              </a:ext>
            </a:extLst>
          </p:cNvPr>
          <p:cNvSpPr txBox="1"/>
          <p:nvPr/>
        </p:nvSpPr>
        <p:spPr>
          <a:xfrm>
            <a:off x="4909448" y="6565940"/>
            <a:ext cx="3291953" cy="2831544"/>
          </a:xfrm>
          <a:prstGeom prst="rect">
            <a:avLst/>
          </a:prstGeom>
          <a:noFill/>
        </p:spPr>
        <p:txBody>
          <a:bodyPr wrap="square" rtlCol="0">
            <a:spAutoFit/>
          </a:bodyPr>
          <a:lstStyle/>
          <a:p>
            <a:pPr algn="l"/>
            <a:r>
              <a:rPr lang="en-GB" sz="3200" b="0" i="0" dirty="0">
                <a:solidFill>
                  <a:srgbClr val="202020"/>
                </a:solidFill>
                <a:effectLst/>
                <a:latin typeface="Cooper Hewitt" panose="020B0604020202020204" charset="0"/>
                <a:ea typeface="Cooper Hewitt" panose="020B0604020202020204" charset="0"/>
              </a:rPr>
              <a:t>This liquid typically contains nicotine, carrier liquids and flavourings</a:t>
            </a:r>
          </a:p>
          <a:p>
            <a:endParaRPr lang="en-GB" dirty="0"/>
          </a:p>
        </p:txBody>
      </p:sp>
      <p:sp>
        <p:nvSpPr>
          <p:cNvPr id="11" name="TextBox 10">
            <a:extLst>
              <a:ext uri="{FF2B5EF4-FFF2-40B4-BE49-F238E27FC236}">
                <a16:creationId xmlns:a16="http://schemas.microsoft.com/office/drawing/2014/main" id="{2FBC6097-152B-D098-8F6A-34C2E3B58B06}"/>
              </a:ext>
            </a:extLst>
          </p:cNvPr>
          <p:cNvSpPr txBox="1"/>
          <p:nvPr/>
        </p:nvSpPr>
        <p:spPr>
          <a:xfrm>
            <a:off x="6289079" y="2813768"/>
            <a:ext cx="3498319" cy="2831544"/>
          </a:xfrm>
          <a:prstGeom prst="rect">
            <a:avLst/>
          </a:prstGeom>
          <a:noFill/>
        </p:spPr>
        <p:txBody>
          <a:bodyPr wrap="square" rtlCol="0">
            <a:spAutoFit/>
          </a:bodyPr>
          <a:lstStyle/>
          <a:p>
            <a:pPr algn="l"/>
            <a:r>
              <a:rPr lang="en-GB" sz="3200" dirty="0">
                <a:solidFill>
                  <a:srgbClr val="202020"/>
                </a:solidFill>
                <a:latin typeface="Cooper Hewitt" panose="020B0604020202020204" charset="0"/>
                <a:ea typeface="Cooper Hewitt" panose="020B0604020202020204" charset="0"/>
              </a:rPr>
              <a:t>Lots of styles – the most common amongst young people are the disposable ones </a:t>
            </a:r>
            <a:endParaRPr lang="en-GB" sz="3200" b="0" i="0" dirty="0">
              <a:solidFill>
                <a:srgbClr val="202020"/>
              </a:solidFill>
              <a:effectLst/>
              <a:latin typeface="Cooper Hewitt" panose="020B0604020202020204" charset="0"/>
              <a:ea typeface="Cooper Hewitt" panose="020B0604020202020204" charset="0"/>
            </a:endParaRPr>
          </a:p>
          <a:p>
            <a:endParaRPr lang="en-GB" dirty="0"/>
          </a:p>
        </p:txBody>
      </p:sp>
      <p:sp>
        <p:nvSpPr>
          <p:cNvPr id="20" name="Freeform 19">
            <a:extLst>
              <a:ext uri="{FF2B5EF4-FFF2-40B4-BE49-F238E27FC236}">
                <a16:creationId xmlns:a16="http://schemas.microsoft.com/office/drawing/2014/main" id="{E6737ACF-C1C7-143D-9FB6-94CF1DCC998A}"/>
              </a:ext>
            </a:extLst>
          </p:cNvPr>
          <p:cNvSpPr/>
          <p:nvPr/>
        </p:nvSpPr>
        <p:spPr>
          <a:xfrm>
            <a:off x="244475" y="8139151"/>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3" name="TextBox 22">
            <a:extLst>
              <a:ext uri="{FF2B5EF4-FFF2-40B4-BE49-F238E27FC236}">
                <a16:creationId xmlns:a16="http://schemas.microsoft.com/office/drawing/2014/main" id="{DA448B9E-DEAE-E816-DE65-AA5DF632D225}"/>
              </a:ext>
            </a:extLst>
          </p:cNvPr>
          <p:cNvSpPr txBox="1"/>
          <p:nvPr/>
        </p:nvSpPr>
        <p:spPr>
          <a:xfrm>
            <a:off x="9803562" y="5739843"/>
            <a:ext cx="4847796" cy="4308872"/>
          </a:xfrm>
          <a:prstGeom prst="rect">
            <a:avLst/>
          </a:prstGeom>
          <a:noFill/>
        </p:spPr>
        <p:txBody>
          <a:bodyPr wrap="square" rtlCol="0">
            <a:spAutoFit/>
          </a:bodyPr>
          <a:lstStyle/>
          <a:p>
            <a:pPr algn="l"/>
            <a:r>
              <a:rPr lang="en-GB" sz="3200" b="0" i="0" dirty="0">
                <a:solidFill>
                  <a:srgbClr val="202020"/>
                </a:solidFill>
                <a:effectLst/>
                <a:latin typeface="Cooper Hewitt" panose="020B0604020202020204" charset="0"/>
                <a:ea typeface="Cooper Hewitt" panose="020B0604020202020204" charset="0"/>
              </a:rPr>
              <a:t>They contain harmful chemicals such as:</a:t>
            </a:r>
          </a:p>
          <a:p>
            <a:pPr marL="457200" indent="-457200" algn="l">
              <a:buFont typeface="Arial" panose="020B0604020202020204" pitchFamily="34" charset="0"/>
              <a:buChar char="•"/>
            </a:pPr>
            <a:r>
              <a:rPr lang="en-GB" sz="3200" b="0" i="0" dirty="0">
                <a:solidFill>
                  <a:srgbClr val="202020"/>
                </a:solidFill>
                <a:effectLst/>
                <a:latin typeface="Cooper Hewitt" panose="020B0604020202020204" charset="0"/>
                <a:ea typeface="Cooper Hewitt" panose="020B0604020202020204" charset="0"/>
              </a:rPr>
              <a:t>Propylene glycol – used to make antifreeze and paint solvent </a:t>
            </a:r>
          </a:p>
          <a:p>
            <a:pPr marL="457200" indent="-457200" algn="l">
              <a:buFont typeface="Arial" panose="020B0604020202020204" pitchFamily="34" charset="0"/>
              <a:buChar char="•"/>
            </a:pPr>
            <a:r>
              <a:rPr lang="en-GB" sz="3200" dirty="0">
                <a:solidFill>
                  <a:srgbClr val="202020"/>
                </a:solidFill>
                <a:latin typeface="Cooper Hewitt" panose="020B0604020202020204" charset="0"/>
                <a:ea typeface="Cooper Hewitt" panose="020B0604020202020204" charset="0"/>
              </a:rPr>
              <a:t>Vegetable </a:t>
            </a:r>
            <a:r>
              <a:rPr lang="en-GB" sz="3200" dirty="0" err="1">
                <a:solidFill>
                  <a:srgbClr val="202020"/>
                </a:solidFill>
                <a:latin typeface="Cooper Hewitt" panose="020B0604020202020204" charset="0"/>
                <a:ea typeface="Cooper Hewitt" panose="020B0604020202020204" charset="0"/>
              </a:rPr>
              <a:t>glycerin</a:t>
            </a:r>
            <a:r>
              <a:rPr lang="en-GB" sz="3200" dirty="0">
                <a:solidFill>
                  <a:srgbClr val="202020"/>
                </a:solidFill>
                <a:latin typeface="Cooper Hewitt" panose="020B0604020202020204" charset="0"/>
                <a:ea typeface="Cooper Hewitt" panose="020B0604020202020204" charset="0"/>
              </a:rPr>
              <a:t> – found in soaps and deodorants</a:t>
            </a:r>
            <a:endParaRPr lang="en-GB" sz="3200" b="0" i="0" dirty="0">
              <a:solidFill>
                <a:srgbClr val="202020"/>
              </a:solidFill>
              <a:effectLst/>
              <a:latin typeface="Cooper Hewitt" panose="020B0604020202020204" charset="0"/>
              <a:ea typeface="Cooper Hewitt" panose="020B0604020202020204" charset="0"/>
            </a:endParaRP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5CD3914-55CB-E54E-290E-BFFACBA527E4}"/>
              </a:ext>
            </a:extLst>
          </p:cNvPr>
          <p:cNvSpPr/>
          <p:nvPr/>
        </p:nvSpPr>
        <p:spPr>
          <a:xfrm>
            <a:off x="1385236" y="4617799"/>
            <a:ext cx="8838919" cy="3663191"/>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3"/>
          <p:cNvSpPr/>
          <p:nvPr/>
        </p:nvSpPr>
        <p:spPr>
          <a:xfrm>
            <a:off x="4452967" y="-4568146"/>
            <a:ext cx="16900730" cy="19423292"/>
          </a:xfrm>
          <a:custGeom>
            <a:avLst/>
            <a:gdLst/>
            <a:ahLst/>
            <a:cxnLst/>
            <a:rect l="l" t="t" r="r" b="b"/>
            <a:pathLst>
              <a:path w="16900730" h="19423292">
                <a:moveTo>
                  <a:pt x="0" y="0"/>
                </a:moveTo>
                <a:lnTo>
                  <a:pt x="16900730" y="0"/>
                </a:lnTo>
                <a:lnTo>
                  <a:pt x="16900730" y="19423292"/>
                </a:lnTo>
                <a:lnTo>
                  <a:pt x="0" y="19423292"/>
                </a:lnTo>
                <a:lnTo>
                  <a:pt x="0" y="0"/>
                </a:lnTo>
                <a:close/>
              </a:path>
            </a:pathLst>
          </a:custGeom>
          <a:blipFill>
            <a:blip r:embed="rId3">
              <a:alphaModFix amt="8999"/>
              <a:extLst>
                <a:ext uri="{96DAC541-7B7A-43D3-8B79-37D633B846F1}">
                  <asvg:svgBlip xmlns:asvg="http://schemas.microsoft.com/office/drawing/2016/SVG/main" r:embed="rId4"/>
                </a:ext>
              </a:extLst>
            </a:blip>
            <a:stretch>
              <a:fillRect l="-407296" b="-61316"/>
            </a:stretch>
          </a:blipFill>
        </p:spPr>
        <p:txBody>
          <a:bodyPr/>
          <a:lstStyle/>
          <a:p>
            <a:endParaRPr lang="en-GB" dirty="0"/>
          </a:p>
        </p:txBody>
      </p:sp>
      <p:sp>
        <p:nvSpPr>
          <p:cNvPr id="19" name="Rectangle: Rounded Corners 18">
            <a:extLst>
              <a:ext uri="{FF2B5EF4-FFF2-40B4-BE49-F238E27FC236}">
                <a16:creationId xmlns:a16="http://schemas.microsoft.com/office/drawing/2014/main" id="{F364AA56-98D1-265A-4959-921231538587}"/>
              </a:ext>
            </a:extLst>
          </p:cNvPr>
          <p:cNvSpPr/>
          <p:nvPr/>
        </p:nvSpPr>
        <p:spPr>
          <a:xfrm>
            <a:off x="5322022" y="8949426"/>
            <a:ext cx="9829800" cy="1065883"/>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2"/>
          <p:cNvSpPr/>
          <p:nvPr/>
        </p:nvSpPr>
        <p:spPr>
          <a:xfrm rot="1095156">
            <a:off x="-4098793" y="-4550300"/>
            <a:ext cx="7891968" cy="7891968"/>
          </a:xfrm>
          <a:custGeom>
            <a:avLst/>
            <a:gdLst/>
            <a:ahLst/>
            <a:cxnLst/>
            <a:rect l="l" t="t" r="r" b="b"/>
            <a:pathLst>
              <a:path w="7891968" h="7891968">
                <a:moveTo>
                  <a:pt x="0" y="0"/>
                </a:moveTo>
                <a:lnTo>
                  <a:pt x="7891967" y="0"/>
                </a:lnTo>
                <a:lnTo>
                  <a:pt x="7891967" y="7891967"/>
                </a:lnTo>
                <a:lnTo>
                  <a:pt x="0" y="7891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4" name="Group 4"/>
          <p:cNvGrpSpPr/>
          <p:nvPr/>
        </p:nvGrpSpPr>
        <p:grpSpPr>
          <a:xfrm>
            <a:off x="1752881" y="9161550"/>
            <a:ext cx="2625834" cy="262583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52F6C"/>
            </a:solidFill>
            <a:ln cap="sq">
              <a:noFill/>
              <a:prstDash val="solid"/>
              <a:miter/>
            </a:ln>
          </p:spPr>
          <p:txBody>
            <a:bodyPr/>
            <a:lstStyle/>
            <a:p>
              <a:endParaRPr lang="en-GB"/>
            </a:p>
          </p:txBody>
        </p:sp>
        <p:sp>
          <p:nvSpPr>
            <p:cNvPr id="6" name="TextBox 6"/>
            <p:cNvSpPr txBox="1"/>
            <p:nvPr/>
          </p:nvSpPr>
          <p:spPr>
            <a:xfrm>
              <a:off x="76200" y="47625"/>
              <a:ext cx="660400" cy="688975"/>
            </a:xfrm>
            <a:prstGeom prst="rect">
              <a:avLst/>
            </a:prstGeom>
          </p:spPr>
          <p:txBody>
            <a:bodyPr lIns="50800" tIns="50800" rIns="50800" bIns="50800" rtlCol="0" anchor="ctr"/>
            <a:lstStyle/>
            <a:p>
              <a:pPr marL="0" lvl="0" indent="0" algn="ctr">
                <a:lnSpc>
                  <a:spcPts val="2590"/>
                </a:lnSpc>
                <a:spcBef>
                  <a:spcPct val="0"/>
                </a:spcBef>
              </a:pPr>
              <a:endParaRPr/>
            </a:p>
          </p:txBody>
        </p:sp>
      </p:grpSp>
      <p:sp>
        <p:nvSpPr>
          <p:cNvPr id="7" name="TextBox 7"/>
          <p:cNvSpPr txBox="1"/>
          <p:nvPr/>
        </p:nvSpPr>
        <p:spPr>
          <a:xfrm>
            <a:off x="3962400" y="623579"/>
            <a:ext cx="14858719" cy="1446165"/>
          </a:xfrm>
          <a:prstGeom prst="rect">
            <a:avLst/>
          </a:prstGeom>
        </p:spPr>
        <p:txBody>
          <a:bodyPr wrap="square" lIns="0" tIns="0" rIns="0" bIns="0" rtlCol="0" anchor="t">
            <a:spAutoFit/>
          </a:bodyPr>
          <a:lstStyle/>
          <a:p>
            <a:pPr>
              <a:lnSpc>
                <a:spcPts val="11891"/>
              </a:lnSpc>
              <a:spcBef>
                <a:spcPct val="0"/>
              </a:spcBef>
            </a:pPr>
            <a:r>
              <a:rPr lang="en-US" sz="8494" spc="84" dirty="0">
                <a:solidFill>
                  <a:srgbClr val="000000"/>
                </a:solidFill>
                <a:latin typeface="Cooper Hewitt"/>
              </a:rPr>
              <a:t>What do they contain? </a:t>
            </a:r>
          </a:p>
        </p:txBody>
      </p:sp>
      <p:sp>
        <p:nvSpPr>
          <p:cNvPr id="8" name="TextBox 7">
            <a:extLst>
              <a:ext uri="{FF2B5EF4-FFF2-40B4-BE49-F238E27FC236}">
                <a16:creationId xmlns:a16="http://schemas.microsoft.com/office/drawing/2014/main" id="{97D27F67-45E4-DAC4-02FD-C725B81E9778}"/>
              </a:ext>
            </a:extLst>
          </p:cNvPr>
          <p:cNvSpPr txBox="1"/>
          <p:nvPr/>
        </p:nvSpPr>
        <p:spPr>
          <a:xfrm>
            <a:off x="5804696" y="9020703"/>
            <a:ext cx="9233397" cy="923330"/>
          </a:xfrm>
          <a:prstGeom prst="rect">
            <a:avLst/>
          </a:prstGeom>
          <a:noFill/>
        </p:spPr>
        <p:txBody>
          <a:bodyPr wrap="square" rtlCol="0">
            <a:spAutoFit/>
          </a:bodyPr>
          <a:lstStyle/>
          <a:p>
            <a:r>
              <a:rPr lang="en-GB" sz="5400" b="1" dirty="0">
                <a:solidFill>
                  <a:srgbClr val="652F6C"/>
                </a:solidFill>
                <a:latin typeface="Cooper Hewitt" panose="020B0604020202020204" charset="0"/>
                <a:ea typeface="Cooper Hewitt" panose="020B0604020202020204" charset="0"/>
              </a:rPr>
              <a:t>If you don’t smoke, don’t vape.  </a:t>
            </a:r>
          </a:p>
        </p:txBody>
      </p:sp>
      <p:sp>
        <p:nvSpPr>
          <p:cNvPr id="12" name="TextBox 11">
            <a:extLst>
              <a:ext uri="{FF2B5EF4-FFF2-40B4-BE49-F238E27FC236}">
                <a16:creationId xmlns:a16="http://schemas.microsoft.com/office/drawing/2014/main" id="{6EF06F8F-548F-A146-0CF9-22EED75EAC35}"/>
              </a:ext>
            </a:extLst>
          </p:cNvPr>
          <p:cNvSpPr txBox="1"/>
          <p:nvPr/>
        </p:nvSpPr>
        <p:spPr>
          <a:xfrm>
            <a:off x="2017144" y="4988508"/>
            <a:ext cx="7126856" cy="3139321"/>
          </a:xfrm>
          <a:prstGeom prst="rect">
            <a:avLst/>
          </a:prstGeom>
          <a:noFill/>
        </p:spPr>
        <p:txBody>
          <a:bodyPr wrap="square" rtlCol="0">
            <a:spAutoFit/>
          </a:bodyPr>
          <a:lstStyle/>
          <a:p>
            <a:r>
              <a:rPr lang="en-GB" sz="3600" dirty="0">
                <a:latin typeface="Cooper Hewitt" panose="020B0604020202020204" charset="0"/>
                <a:ea typeface="Cooper Hewitt" panose="020B0604020202020204" charset="0"/>
              </a:rPr>
              <a:t>Most vapes/e-cigarettes contain: </a:t>
            </a:r>
          </a:p>
          <a:p>
            <a:pPr marL="342900" indent="-342900">
              <a:buFont typeface="Arial" panose="020B0604020202020204" pitchFamily="34" charset="0"/>
              <a:buChar char="•"/>
            </a:pPr>
            <a:r>
              <a:rPr lang="en-GB" sz="3600" dirty="0">
                <a:latin typeface="Cooper Hewitt" panose="020B0604020202020204" charset="0"/>
                <a:ea typeface="Cooper Hewitt" panose="020B0604020202020204" charset="0"/>
              </a:rPr>
              <a:t>Nicotine, the chemical which makes cigarettes addictive</a:t>
            </a:r>
          </a:p>
          <a:p>
            <a:pPr marL="342900" indent="-342900">
              <a:buFont typeface="Arial" panose="020B0604020202020204" pitchFamily="34" charset="0"/>
              <a:buChar char="•"/>
            </a:pPr>
            <a:r>
              <a:rPr lang="en-GB" sz="3600" dirty="0">
                <a:latin typeface="Cooper Hewitt" panose="020B0604020202020204" charset="0"/>
                <a:ea typeface="Cooper Hewitt" panose="020B0604020202020204" charset="0"/>
              </a:rPr>
              <a:t>Chemical carrier liquids</a:t>
            </a:r>
          </a:p>
          <a:p>
            <a:pPr marL="342900" indent="-342900">
              <a:buFont typeface="Arial" panose="020B0604020202020204" pitchFamily="34" charset="0"/>
              <a:buChar char="•"/>
            </a:pPr>
            <a:r>
              <a:rPr lang="en-GB" sz="3600" dirty="0">
                <a:latin typeface="Cooper Hewitt" panose="020B0604020202020204" charset="0"/>
                <a:ea typeface="Cooper Hewitt" panose="020B0604020202020204" charset="0"/>
              </a:rPr>
              <a:t>Artificial flavours and colourings</a:t>
            </a:r>
          </a:p>
          <a:p>
            <a:endParaRPr lang="en-GB" dirty="0"/>
          </a:p>
        </p:txBody>
      </p:sp>
      <p:sp>
        <p:nvSpPr>
          <p:cNvPr id="20" name="Freeform 19">
            <a:extLst>
              <a:ext uri="{FF2B5EF4-FFF2-40B4-BE49-F238E27FC236}">
                <a16:creationId xmlns:a16="http://schemas.microsoft.com/office/drawing/2014/main" id="{E6737ACF-C1C7-143D-9FB6-94CF1DCC998A}"/>
              </a:ext>
            </a:extLst>
          </p:cNvPr>
          <p:cNvSpPr/>
          <p:nvPr/>
        </p:nvSpPr>
        <p:spPr>
          <a:xfrm>
            <a:off x="15513912" y="9060981"/>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1" name="Rectangle: Rounded Corners 20">
            <a:extLst>
              <a:ext uri="{FF2B5EF4-FFF2-40B4-BE49-F238E27FC236}">
                <a16:creationId xmlns:a16="http://schemas.microsoft.com/office/drawing/2014/main" id="{CB776D62-57A5-0463-8C72-649A238798DB}"/>
              </a:ext>
            </a:extLst>
          </p:cNvPr>
          <p:cNvSpPr/>
          <p:nvPr/>
        </p:nvSpPr>
        <p:spPr>
          <a:xfrm>
            <a:off x="3473248" y="2197228"/>
            <a:ext cx="13246768" cy="1901484"/>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7620BDC-9A2F-FD6A-4273-CCB99DDCE692}"/>
              </a:ext>
            </a:extLst>
          </p:cNvPr>
          <p:cNvSpPr txBox="1"/>
          <p:nvPr/>
        </p:nvSpPr>
        <p:spPr>
          <a:xfrm>
            <a:off x="3572816" y="2347533"/>
            <a:ext cx="13246768" cy="1569660"/>
          </a:xfrm>
          <a:prstGeom prst="rect">
            <a:avLst/>
          </a:prstGeom>
          <a:noFill/>
        </p:spPr>
        <p:txBody>
          <a:bodyPr wrap="square">
            <a:spAutoFit/>
          </a:bodyPr>
          <a:lstStyle/>
          <a:p>
            <a:r>
              <a:rPr lang="en-GB" sz="3200" dirty="0">
                <a:latin typeface="Cooper Hewitt" panose="020B0604020202020204" charset="0"/>
                <a:ea typeface="Cooper Hewitt" panose="020B0604020202020204" charset="0"/>
              </a:rPr>
              <a:t>Unlike cigarettes, they don’t contain tobacco, tar and carbon monoxide which are linked to cancer and cardiovascular/respiratory diseases. </a:t>
            </a:r>
            <a:r>
              <a:rPr lang="en-GB" sz="3200" dirty="0">
                <a:solidFill>
                  <a:srgbClr val="652F6C"/>
                </a:solidFill>
                <a:latin typeface="Cooper Hewitt" panose="020B0604020202020204" charset="0"/>
                <a:ea typeface="Cooper Hewitt" panose="020B0604020202020204" charset="0"/>
              </a:rPr>
              <a:t>It is estimated that they are 95% safer than cigarettes. </a:t>
            </a:r>
          </a:p>
        </p:txBody>
      </p:sp>
      <p:sp>
        <p:nvSpPr>
          <p:cNvPr id="22" name="Speech Bubble: Rectangle with Corners Rounded 21">
            <a:extLst>
              <a:ext uri="{FF2B5EF4-FFF2-40B4-BE49-F238E27FC236}">
                <a16:creationId xmlns:a16="http://schemas.microsoft.com/office/drawing/2014/main" id="{65C51081-36BA-0270-4D26-D9EF6797389D}"/>
              </a:ext>
            </a:extLst>
          </p:cNvPr>
          <p:cNvSpPr/>
          <p:nvPr/>
        </p:nvSpPr>
        <p:spPr>
          <a:xfrm flipH="1">
            <a:off x="13726251" y="3795064"/>
            <a:ext cx="2686330" cy="2322614"/>
          </a:xfrm>
          <a:prstGeom prst="wedgeRoundRectCallou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0" i="1" dirty="0">
                <a:solidFill>
                  <a:srgbClr val="202020"/>
                </a:solidFill>
                <a:effectLst/>
                <a:latin typeface="Cooper Hewitt" panose="020B0604020202020204" charset="0"/>
                <a:ea typeface="Cooper Hewitt" panose="020B0604020202020204" charset="0"/>
              </a:rPr>
              <a:t>So that’s good news, isn’t it??</a:t>
            </a:r>
          </a:p>
          <a:p>
            <a:pPr algn="ctr"/>
            <a:endParaRPr lang="en-GB" dirty="0"/>
          </a:p>
        </p:txBody>
      </p:sp>
      <p:pic>
        <p:nvPicPr>
          <p:cNvPr id="25" name="Graphic 24" descr="Close with solid fill">
            <a:extLst>
              <a:ext uri="{FF2B5EF4-FFF2-40B4-BE49-F238E27FC236}">
                <a16:creationId xmlns:a16="http://schemas.microsoft.com/office/drawing/2014/main" id="{E6059A3B-B6D4-667D-72C5-E7702E9ABB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805616" y="5364724"/>
            <a:ext cx="914400" cy="914400"/>
          </a:xfrm>
          <a:prstGeom prst="rect">
            <a:avLst/>
          </a:prstGeom>
        </p:spPr>
      </p:pic>
    </p:spTree>
    <p:extLst>
      <p:ext uri="{BB962C8B-B14F-4D97-AF65-F5344CB8AC3E}">
        <p14:creationId xmlns:p14="http://schemas.microsoft.com/office/powerpoint/2010/main" val="415224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4" name="Freeform 4"/>
          <p:cNvSpPr/>
          <p:nvPr/>
        </p:nvSpPr>
        <p:spPr>
          <a:xfrm>
            <a:off x="7545802" y="3856679"/>
            <a:ext cx="1598198" cy="1598198"/>
          </a:xfrm>
          <a:custGeom>
            <a:avLst/>
            <a:gdLst/>
            <a:ahLst/>
            <a:cxnLst/>
            <a:rect l="l" t="t" r="r" b="b"/>
            <a:pathLst>
              <a:path w="1598198" h="1598198">
                <a:moveTo>
                  <a:pt x="0" y="0"/>
                </a:moveTo>
                <a:lnTo>
                  <a:pt x="1598198" y="0"/>
                </a:lnTo>
                <a:lnTo>
                  <a:pt x="1598198" y="1598197"/>
                </a:lnTo>
                <a:lnTo>
                  <a:pt x="0" y="15981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5" name="Freeform 5"/>
          <p:cNvSpPr/>
          <p:nvPr/>
        </p:nvSpPr>
        <p:spPr>
          <a:xfrm>
            <a:off x="7545802" y="5680904"/>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7545802" y="7507702"/>
            <a:ext cx="1598198" cy="1598198"/>
          </a:xfrm>
          <a:custGeom>
            <a:avLst/>
            <a:gdLst/>
            <a:ahLst/>
            <a:cxnLst/>
            <a:rect l="l" t="t" r="r" b="b"/>
            <a:pathLst>
              <a:path w="1598198" h="1598198">
                <a:moveTo>
                  <a:pt x="0" y="0"/>
                </a:moveTo>
                <a:lnTo>
                  <a:pt x="1598198" y="0"/>
                </a:lnTo>
                <a:lnTo>
                  <a:pt x="1598198" y="1598198"/>
                </a:lnTo>
                <a:lnTo>
                  <a:pt x="0" y="1598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10" name="Freeform 10"/>
          <p:cNvSpPr/>
          <p:nvPr/>
        </p:nvSpPr>
        <p:spPr>
          <a:xfrm rot="-5400000">
            <a:off x="16399378" y="-227355"/>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TextBox 11"/>
          <p:cNvSpPr txBox="1"/>
          <p:nvPr/>
        </p:nvSpPr>
        <p:spPr>
          <a:xfrm>
            <a:off x="9330066" y="4291984"/>
            <a:ext cx="7101394" cy="653705"/>
          </a:xfrm>
          <a:prstGeom prst="rect">
            <a:avLst/>
          </a:prstGeom>
        </p:spPr>
        <p:txBody>
          <a:bodyPr lIns="0" tIns="0" rIns="0" bIns="0" rtlCol="0" anchor="t">
            <a:spAutoFit/>
          </a:bodyPr>
          <a:lstStyle/>
          <a:p>
            <a:pPr marL="0" lvl="0" indent="0" algn="l">
              <a:lnSpc>
                <a:spcPts val="2523"/>
              </a:lnSpc>
            </a:pPr>
            <a:r>
              <a:rPr lang="en-US" sz="3200" spc="18" dirty="0">
                <a:solidFill>
                  <a:srgbClr val="231F20"/>
                </a:solidFill>
                <a:latin typeface="Arial Nova"/>
              </a:rPr>
              <a:t>Social media makes vaping look fun and attractive.</a:t>
            </a:r>
          </a:p>
        </p:txBody>
      </p:sp>
      <p:sp>
        <p:nvSpPr>
          <p:cNvPr id="13" name="TextBox 13"/>
          <p:cNvSpPr txBox="1"/>
          <p:nvPr/>
        </p:nvSpPr>
        <p:spPr>
          <a:xfrm>
            <a:off x="9330066" y="6116209"/>
            <a:ext cx="7101394" cy="974306"/>
          </a:xfrm>
          <a:prstGeom prst="rect">
            <a:avLst/>
          </a:prstGeom>
        </p:spPr>
        <p:txBody>
          <a:bodyPr lIns="0" tIns="0" rIns="0" bIns="0" rtlCol="0" anchor="t">
            <a:spAutoFit/>
          </a:bodyPr>
          <a:lstStyle/>
          <a:p>
            <a:pPr marL="0" lvl="0" indent="0" algn="l">
              <a:lnSpc>
                <a:spcPts val="2523"/>
              </a:lnSpc>
            </a:pPr>
            <a:r>
              <a:rPr lang="en-US" sz="3200" spc="18" dirty="0" err="1">
                <a:solidFill>
                  <a:srgbClr val="231F20"/>
                </a:solidFill>
                <a:latin typeface="Arial Nova"/>
              </a:rPr>
              <a:t>Flavours</a:t>
            </a:r>
            <a:r>
              <a:rPr lang="en-US" sz="3200" spc="18" dirty="0">
                <a:solidFill>
                  <a:srgbClr val="231F20"/>
                </a:solidFill>
                <a:latin typeface="Arial Nova"/>
              </a:rPr>
              <a:t> like fruit, chocolate, and candy in </a:t>
            </a:r>
            <a:r>
              <a:rPr lang="en-US" sz="3200" spc="18" dirty="0" err="1">
                <a:solidFill>
                  <a:srgbClr val="231F20"/>
                </a:solidFill>
                <a:latin typeface="Arial Nova"/>
              </a:rPr>
              <a:t>colourful</a:t>
            </a:r>
            <a:r>
              <a:rPr lang="en-US" sz="3200" spc="18" dirty="0">
                <a:solidFill>
                  <a:srgbClr val="231F20"/>
                </a:solidFill>
                <a:latin typeface="Arial Nova"/>
              </a:rPr>
              <a:t> packaging are aimed at children and young people.</a:t>
            </a:r>
          </a:p>
        </p:txBody>
      </p:sp>
      <p:sp>
        <p:nvSpPr>
          <p:cNvPr id="15" name="TextBox 15"/>
          <p:cNvSpPr txBox="1"/>
          <p:nvPr/>
        </p:nvSpPr>
        <p:spPr>
          <a:xfrm>
            <a:off x="9330066" y="7810994"/>
            <a:ext cx="7101394" cy="974306"/>
          </a:xfrm>
          <a:prstGeom prst="rect">
            <a:avLst/>
          </a:prstGeom>
        </p:spPr>
        <p:txBody>
          <a:bodyPr lIns="0" tIns="0" rIns="0" bIns="0" rtlCol="0" anchor="t">
            <a:spAutoFit/>
          </a:bodyPr>
          <a:lstStyle/>
          <a:p>
            <a:pPr marL="0" lvl="0" indent="0" algn="l">
              <a:lnSpc>
                <a:spcPts val="2523"/>
              </a:lnSpc>
            </a:pPr>
            <a:r>
              <a:rPr lang="en-US" sz="3200" spc="18" dirty="0">
                <a:solidFill>
                  <a:srgbClr val="231F20"/>
                </a:solidFill>
                <a:latin typeface="Arial Nova"/>
              </a:rPr>
              <a:t>The proposed change in legislation will restrict the design and </a:t>
            </a:r>
            <a:r>
              <a:rPr lang="en-US" sz="3200" spc="18" dirty="0" err="1">
                <a:solidFill>
                  <a:srgbClr val="231F20"/>
                </a:solidFill>
                <a:latin typeface="Arial Nova"/>
              </a:rPr>
              <a:t>flavours</a:t>
            </a:r>
            <a:r>
              <a:rPr lang="en-US" sz="3200" spc="18" dirty="0">
                <a:solidFill>
                  <a:srgbClr val="231F20"/>
                </a:solidFill>
                <a:latin typeface="Arial Nova"/>
              </a:rPr>
              <a:t> to make them less attractive to children.</a:t>
            </a:r>
          </a:p>
        </p:txBody>
      </p:sp>
      <p:sp>
        <p:nvSpPr>
          <p:cNvPr id="17" name="TextBox 17"/>
          <p:cNvSpPr txBox="1"/>
          <p:nvPr/>
        </p:nvSpPr>
        <p:spPr>
          <a:xfrm>
            <a:off x="650814" y="748444"/>
            <a:ext cx="14254172" cy="2402068"/>
          </a:xfrm>
          <a:prstGeom prst="rect">
            <a:avLst/>
          </a:prstGeom>
        </p:spPr>
        <p:txBody>
          <a:bodyPr wrap="square" lIns="0" tIns="0" rIns="0" bIns="0" rtlCol="0" anchor="t">
            <a:spAutoFit/>
          </a:bodyPr>
          <a:lstStyle/>
          <a:p>
            <a:pPr>
              <a:lnSpc>
                <a:spcPts val="9624"/>
              </a:lnSpc>
              <a:spcBef>
                <a:spcPct val="0"/>
              </a:spcBef>
            </a:pPr>
            <a:r>
              <a:rPr lang="en-US" sz="6973" spc="348" dirty="0">
                <a:solidFill>
                  <a:srgbClr val="000000"/>
                </a:solidFill>
                <a:latin typeface="Cooper Hewitt"/>
              </a:rPr>
              <a:t>Vapes are often aimed at young people</a:t>
            </a:r>
          </a:p>
        </p:txBody>
      </p:sp>
      <p:sp>
        <p:nvSpPr>
          <p:cNvPr id="19" name="Freeform 19"/>
          <p:cNvSpPr/>
          <p:nvPr/>
        </p:nvSpPr>
        <p:spPr>
          <a:xfrm>
            <a:off x="15247690" y="8935837"/>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pic>
        <p:nvPicPr>
          <p:cNvPr id="20" name="Picture 19">
            <a:extLst>
              <a:ext uri="{FF2B5EF4-FFF2-40B4-BE49-F238E27FC236}">
                <a16:creationId xmlns:a16="http://schemas.microsoft.com/office/drawing/2014/main" id="{0C8F5084-1111-42FB-24E7-EFA0BB6EA162}"/>
              </a:ext>
            </a:extLst>
          </p:cNvPr>
          <p:cNvPicPr>
            <a:picLocks noChangeAspect="1"/>
          </p:cNvPicPr>
          <p:nvPr/>
        </p:nvPicPr>
        <p:blipFill>
          <a:blip r:embed="rId8"/>
          <a:stretch>
            <a:fillRect/>
          </a:stretch>
        </p:blipFill>
        <p:spPr>
          <a:xfrm>
            <a:off x="-1295400" y="4388077"/>
            <a:ext cx="8203695" cy="60132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4" descr="Pin on Disposable Vape Pen">
            <a:extLst>
              <a:ext uri="{FF2B5EF4-FFF2-40B4-BE49-F238E27FC236}">
                <a16:creationId xmlns:a16="http://schemas.microsoft.com/office/drawing/2014/main" id="{56C9303D-FA0B-D90C-F705-ED3F777E35DC}"/>
              </a:ext>
            </a:extLst>
          </p:cNvPr>
          <p:cNvPicPr>
            <a:picLocks noChangeAspect="1"/>
          </p:cNvPicPr>
          <p:nvPr/>
        </p:nvPicPr>
        <p:blipFill>
          <a:blip r:embed="rId9"/>
          <a:srcRect l="17751" r="4403" b="1"/>
          <a:stretch>
            <a:fillRect/>
          </a:stretch>
        </p:blipFill>
        <p:spPr>
          <a:xfrm>
            <a:off x="15087600" y="-127752"/>
            <a:ext cx="3333269" cy="3018686"/>
          </a:xfrm>
          <a:prstGeom prst="rect">
            <a:avLst/>
          </a:prstGeom>
          <a:ln>
            <a:noFill/>
          </a:ln>
          <a:effectLst>
            <a:softEdge rad="112500"/>
          </a:effectLst>
        </p:spPr>
      </p:pic>
      <p:pic>
        <p:nvPicPr>
          <p:cNvPr id="25" name="Graphic 24" descr="Online Network outline">
            <a:extLst>
              <a:ext uri="{FF2B5EF4-FFF2-40B4-BE49-F238E27FC236}">
                <a16:creationId xmlns:a16="http://schemas.microsoft.com/office/drawing/2014/main" id="{2D9E7AE4-5631-EBF7-7C4D-AA45D2466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03768" y="4023499"/>
            <a:ext cx="1282265" cy="1282265"/>
          </a:xfrm>
          <a:prstGeom prst="rect">
            <a:avLst/>
          </a:prstGeom>
        </p:spPr>
      </p:pic>
      <p:pic>
        <p:nvPicPr>
          <p:cNvPr id="27" name="Graphic 26" descr="Candy cane outline">
            <a:extLst>
              <a:ext uri="{FF2B5EF4-FFF2-40B4-BE49-F238E27FC236}">
                <a16:creationId xmlns:a16="http://schemas.microsoft.com/office/drawing/2014/main" id="{45F16BB2-A0BC-86FC-1096-267C17E023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77900" y="5884953"/>
            <a:ext cx="1152325" cy="1152325"/>
          </a:xfrm>
          <a:prstGeom prst="rect">
            <a:avLst/>
          </a:prstGeom>
        </p:spPr>
      </p:pic>
      <p:pic>
        <p:nvPicPr>
          <p:cNvPr id="31" name="Graphic 30" descr="Gavel with solid fill">
            <a:extLst>
              <a:ext uri="{FF2B5EF4-FFF2-40B4-BE49-F238E27FC236}">
                <a16:creationId xmlns:a16="http://schemas.microsoft.com/office/drawing/2014/main" id="{9649CE59-FC5C-C8C3-BD62-D78B17487F4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93243" y="7804977"/>
            <a:ext cx="1136982" cy="11369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0" y="-503039"/>
            <a:ext cx="4526173" cy="11343383"/>
            <a:chOff x="0" y="0"/>
            <a:chExt cx="1844578" cy="2987558"/>
          </a:xfrm>
        </p:grpSpPr>
        <p:sp>
          <p:nvSpPr>
            <p:cNvPr id="3" name="Freeform 3"/>
            <p:cNvSpPr/>
            <p:nvPr/>
          </p:nvSpPr>
          <p:spPr>
            <a:xfrm>
              <a:off x="0" y="0"/>
              <a:ext cx="1844578" cy="2987558"/>
            </a:xfrm>
            <a:custGeom>
              <a:avLst/>
              <a:gdLst/>
              <a:ahLst/>
              <a:cxnLst/>
              <a:rect l="l" t="t" r="r" b="b"/>
              <a:pathLst>
                <a:path w="1844578" h="2987558">
                  <a:moveTo>
                    <a:pt x="0" y="0"/>
                  </a:moveTo>
                  <a:lnTo>
                    <a:pt x="1844578" y="0"/>
                  </a:lnTo>
                  <a:lnTo>
                    <a:pt x="1844578" y="2987558"/>
                  </a:lnTo>
                  <a:lnTo>
                    <a:pt x="0" y="2987558"/>
                  </a:lnTo>
                  <a:close/>
                </a:path>
              </a:pathLst>
            </a:custGeom>
            <a:solidFill>
              <a:srgbClr val="652F6C"/>
            </a:solidFill>
            <a:ln w="190500" cap="sq">
              <a:solidFill>
                <a:srgbClr val="652F6C"/>
              </a:solidFill>
              <a:prstDash val="solid"/>
              <a:miter/>
            </a:ln>
          </p:spPr>
          <p:txBody>
            <a:bodyPr/>
            <a:lstStyle/>
            <a:p>
              <a:endParaRPr lang="en-GB"/>
            </a:p>
          </p:txBody>
        </p:sp>
        <p:sp>
          <p:nvSpPr>
            <p:cNvPr id="4" name="TextBox 4"/>
            <p:cNvSpPr txBox="1"/>
            <p:nvPr/>
          </p:nvSpPr>
          <p:spPr>
            <a:xfrm>
              <a:off x="0" y="-123825"/>
              <a:ext cx="1844578" cy="3111383"/>
            </a:xfrm>
            <a:prstGeom prst="rect">
              <a:avLst/>
            </a:prstGeom>
          </p:spPr>
          <p:txBody>
            <a:bodyPr lIns="50800" tIns="50800" rIns="50800" bIns="50800" rtlCol="0" anchor="ctr"/>
            <a:lstStyle/>
            <a:p>
              <a:pPr algn="ctr">
                <a:lnSpc>
                  <a:spcPts val="3632"/>
                </a:lnSpc>
              </a:pPr>
              <a:endParaRPr/>
            </a:p>
          </p:txBody>
        </p:sp>
      </p:grpSp>
      <p:grpSp>
        <p:nvGrpSpPr>
          <p:cNvPr id="8" name="Group 8"/>
          <p:cNvGrpSpPr/>
          <p:nvPr/>
        </p:nvGrpSpPr>
        <p:grpSpPr>
          <a:xfrm>
            <a:off x="5130872" y="156365"/>
            <a:ext cx="12923202" cy="1669023"/>
            <a:chOff x="-1966698" y="-402003"/>
            <a:chExt cx="4425824" cy="629062"/>
          </a:xfrm>
        </p:grpSpPr>
        <p:sp>
          <p:nvSpPr>
            <p:cNvPr id="9" name="Freeform 9"/>
            <p:cNvSpPr/>
            <p:nvPr/>
          </p:nvSpPr>
          <p:spPr>
            <a:xfrm>
              <a:off x="-1966698" y="-402003"/>
              <a:ext cx="4425824" cy="629062"/>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10" name="TextBox 10"/>
            <p:cNvSpPr txBox="1"/>
            <p:nvPr/>
          </p:nvSpPr>
          <p:spPr>
            <a:xfrm>
              <a:off x="-1577824" y="-317105"/>
              <a:ext cx="3816342" cy="444500"/>
            </a:xfrm>
            <a:prstGeom prst="rect">
              <a:avLst/>
            </a:prstGeom>
          </p:spPr>
          <p:txBody>
            <a:bodyPr lIns="50800" tIns="50800" rIns="50800" bIns="50800" rtlCol="0" anchor="ctr"/>
            <a:lstStyle/>
            <a:p>
              <a:r>
                <a:rPr lang="en-GB" sz="2800" dirty="0">
                  <a:latin typeface="Cooper Hewitt" panose="020B0604020202020204" charset="0"/>
                  <a:ea typeface="Cooper Hewitt" panose="020B0604020202020204" charset="0"/>
                </a:rPr>
                <a:t>They are a relatively new product, and little is known about the health effects on younger users – the children and young people vaping today are our guinea pigs. </a:t>
              </a:r>
            </a:p>
          </p:txBody>
        </p:sp>
      </p:grpSp>
      <p:sp>
        <p:nvSpPr>
          <p:cNvPr id="27" name="TextBox 27"/>
          <p:cNvSpPr txBox="1"/>
          <p:nvPr/>
        </p:nvSpPr>
        <p:spPr>
          <a:xfrm>
            <a:off x="875778" y="2563580"/>
            <a:ext cx="3375304" cy="3393686"/>
          </a:xfrm>
          <a:prstGeom prst="rect">
            <a:avLst/>
          </a:prstGeom>
        </p:spPr>
        <p:txBody>
          <a:bodyPr wrap="square" lIns="0" tIns="0" rIns="0" bIns="0" rtlCol="0" anchor="t">
            <a:spAutoFit/>
          </a:bodyPr>
          <a:lstStyle/>
          <a:p>
            <a:pPr algn="l">
              <a:lnSpc>
                <a:spcPts val="6669"/>
              </a:lnSpc>
              <a:spcBef>
                <a:spcPct val="0"/>
              </a:spcBef>
            </a:pPr>
            <a:r>
              <a:rPr lang="en-US" sz="5400" spc="241" dirty="0">
                <a:solidFill>
                  <a:srgbClr val="FFFFFF"/>
                </a:solidFill>
                <a:latin typeface="Cooper Hewitt"/>
              </a:rPr>
              <a:t>Concerns about young vapers</a:t>
            </a:r>
          </a:p>
        </p:txBody>
      </p:sp>
      <p:sp>
        <p:nvSpPr>
          <p:cNvPr id="30" name="Freeform 30"/>
          <p:cNvSpPr/>
          <p:nvPr/>
        </p:nvSpPr>
        <p:spPr>
          <a:xfrm>
            <a:off x="917512" y="553727"/>
            <a:ext cx="2600879" cy="953088"/>
          </a:xfrm>
          <a:custGeom>
            <a:avLst/>
            <a:gdLst/>
            <a:ahLst/>
            <a:cxnLst/>
            <a:rect l="l" t="t" r="r" b="b"/>
            <a:pathLst>
              <a:path w="2600879" h="953088">
                <a:moveTo>
                  <a:pt x="0" y="0"/>
                </a:moveTo>
                <a:lnTo>
                  <a:pt x="2600879" y="0"/>
                </a:lnTo>
                <a:lnTo>
                  <a:pt x="2600879" y="953088"/>
                </a:lnTo>
                <a:lnTo>
                  <a:pt x="0" y="953088"/>
                </a:lnTo>
                <a:lnTo>
                  <a:pt x="0" y="0"/>
                </a:lnTo>
                <a:close/>
              </a:path>
            </a:pathLst>
          </a:custGeom>
          <a:blipFill>
            <a:blip r:embed="rId3"/>
            <a:stretch>
              <a:fillRect/>
            </a:stretch>
          </a:blipFill>
        </p:spPr>
        <p:txBody>
          <a:bodyPr/>
          <a:lstStyle/>
          <a:p>
            <a:endParaRPr lang="en-GB"/>
          </a:p>
        </p:txBody>
      </p:sp>
      <p:sp>
        <p:nvSpPr>
          <p:cNvPr id="32" name="Freeform 9">
            <a:extLst>
              <a:ext uri="{FF2B5EF4-FFF2-40B4-BE49-F238E27FC236}">
                <a16:creationId xmlns:a16="http://schemas.microsoft.com/office/drawing/2014/main" id="{99F2A313-A2D7-8B0C-03B5-E5886D87014E}"/>
              </a:ext>
            </a:extLst>
          </p:cNvPr>
          <p:cNvSpPr/>
          <p:nvPr/>
        </p:nvSpPr>
        <p:spPr>
          <a:xfrm>
            <a:off x="5085881" y="1988632"/>
            <a:ext cx="12923202" cy="1669024"/>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33" name="TextBox 10">
            <a:extLst>
              <a:ext uri="{FF2B5EF4-FFF2-40B4-BE49-F238E27FC236}">
                <a16:creationId xmlns:a16="http://schemas.microsoft.com/office/drawing/2014/main" id="{38B4DE80-9945-DABE-1293-E3DBCA3E3AED}"/>
              </a:ext>
            </a:extLst>
          </p:cNvPr>
          <p:cNvSpPr txBox="1"/>
          <p:nvPr/>
        </p:nvSpPr>
        <p:spPr>
          <a:xfrm>
            <a:off x="6290764" y="2256908"/>
            <a:ext cx="11143543" cy="1179344"/>
          </a:xfrm>
          <a:prstGeom prst="rect">
            <a:avLst/>
          </a:prstGeom>
        </p:spPr>
        <p:txBody>
          <a:bodyPr lIns="50800" tIns="50800" rIns="50800" bIns="50800" rtlCol="0" anchor="ctr"/>
          <a:lstStyle/>
          <a:p>
            <a:r>
              <a:rPr lang="en-GB" sz="2800" dirty="0">
                <a:latin typeface="Cooper Hewitt" panose="020B0604020202020204" charset="0"/>
                <a:ea typeface="Cooper Hewitt" panose="020B0604020202020204" charset="0"/>
              </a:rPr>
              <a:t>Some evidence they may have an adverse effect on physical health – from mild e.g. c</a:t>
            </a:r>
            <a:r>
              <a:rPr lang="en-GB" sz="2800" b="0" i="0" u="none" strike="noStrike" baseline="0" dirty="0">
                <a:solidFill>
                  <a:srgbClr val="000000"/>
                </a:solidFill>
                <a:latin typeface="Cooper Hewitt" panose="020B0604020202020204" charset="0"/>
                <a:ea typeface="Cooper Hewitt" panose="020B0604020202020204" charset="0"/>
              </a:rPr>
              <a:t>oughing,  headaches,  dizziness, and sore throats, to more serious effects on the heart and lungs</a:t>
            </a:r>
            <a:r>
              <a:rPr lang="en-GB" sz="2800" b="0" i="0" u="none" strike="noStrike" baseline="0" dirty="0">
                <a:solidFill>
                  <a:srgbClr val="000000"/>
                </a:solidFill>
              </a:rPr>
              <a:t>. </a:t>
            </a:r>
          </a:p>
        </p:txBody>
      </p:sp>
      <p:grpSp>
        <p:nvGrpSpPr>
          <p:cNvPr id="36" name="Group 8">
            <a:extLst>
              <a:ext uri="{FF2B5EF4-FFF2-40B4-BE49-F238E27FC236}">
                <a16:creationId xmlns:a16="http://schemas.microsoft.com/office/drawing/2014/main" id="{E897B7F1-27BA-FFE8-EADC-4BA88C1A8ACC}"/>
              </a:ext>
            </a:extLst>
          </p:cNvPr>
          <p:cNvGrpSpPr/>
          <p:nvPr/>
        </p:nvGrpSpPr>
        <p:grpSpPr>
          <a:xfrm>
            <a:off x="5130871" y="3852370"/>
            <a:ext cx="12923202" cy="906388"/>
            <a:chOff x="-1957491" y="-500753"/>
            <a:chExt cx="4425824" cy="444500"/>
          </a:xfrm>
        </p:grpSpPr>
        <p:sp>
          <p:nvSpPr>
            <p:cNvPr id="37" name="Freeform 9">
              <a:extLst>
                <a:ext uri="{FF2B5EF4-FFF2-40B4-BE49-F238E27FC236}">
                  <a16:creationId xmlns:a16="http://schemas.microsoft.com/office/drawing/2014/main" id="{16360244-ADE6-CBA9-0BE6-7DAA6B9F6AA5}"/>
                </a:ext>
              </a:extLst>
            </p:cNvPr>
            <p:cNvSpPr/>
            <p:nvPr/>
          </p:nvSpPr>
          <p:spPr>
            <a:xfrm>
              <a:off x="-1957491" y="-500753"/>
              <a:ext cx="4425824" cy="4445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38" name="TextBox 10">
              <a:extLst>
                <a:ext uri="{FF2B5EF4-FFF2-40B4-BE49-F238E27FC236}">
                  <a16:creationId xmlns:a16="http://schemas.microsoft.com/office/drawing/2014/main" id="{926BE000-A1C6-7061-E485-15BDCE8E75B1}"/>
                </a:ext>
              </a:extLst>
            </p:cNvPr>
            <p:cNvSpPr txBox="1"/>
            <p:nvPr/>
          </p:nvSpPr>
          <p:spPr>
            <a:xfrm>
              <a:off x="-1564082" y="-500753"/>
              <a:ext cx="3816342" cy="444500"/>
            </a:xfrm>
            <a:prstGeom prst="rect">
              <a:avLst/>
            </a:prstGeom>
          </p:spPr>
          <p:txBody>
            <a:bodyPr lIns="50800" tIns="50800" rIns="50800" bIns="50800" rtlCol="0" anchor="ctr"/>
            <a:lstStyle/>
            <a:p>
              <a:r>
                <a:rPr lang="en-GB" sz="2800" b="0" i="0" u="none" strike="noStrike" baseline="0" dirty="0">
                  <a:solidFill>
                    <a:srgbClr val="000000"/>
                  </a:solidFill>
                  <a:latin typeface="Cooper Hewitt" panose="020B0604020202020204" charset="0"/>
                  <a:ea typeface="Cooper Hewitt" panose="020B0604020202020204" charset="0"/>
                </a:rPr>
                <a:t>Irritability and loss of focus due to nicotine withdrawal when not vaping. </a:t>
              </a:r>
              <a:endParaRPr lang="en-GB" sz="2800" dirty="0">
                <a:latin typeface="Cooper Hewitt" panose="020B0604020202020204" charset="0"/>
                <a:ea typeface="Cooper Hewitt" panose="020B0604020202020204" charset="0"/>
              </a:endParaRPr>
            </a:p>
          </p:txBody>
        </p:sp>
      </p:grpSp>
      <p:grpSp>
        <p:nvGrpSpPr>
          <p:cNvPr id="39" name="Group 8">
            <a:extLst>
              <a:ext uri="{FF2B5EF4-FFF2-40B4-BE49-F238E27FC236}">
                <a16:creationId xmlns:a16="http://schemas.microsoft.com/office/drawing/2014/main" id="{6B02E8C4-B6E7-F9D8-E351-186A22DBCC63}"/>
              </a:ext>
            </a:extLst>
          </p:cNvPr>
          <p:cNvGrpSpPr/>
          <p:nvPr/>
        </p:nvGrpSpPr>
        <p:grpSpPr>
          <a:xfrm>
            <a:off x="5085881" y="4928565"/>
            <a:ext cx="12923202" cy="2057400"/>
            <a:chOff x="-1973866" y="-556676"/>
            <a:chExt cx="4425824" cy="744595"/>
          </a:xfrm>
        </p:grpSpPr>
        <p:sp>
          <p:nvSpPr>
            <p:cNvPr id="40" name="Freeform 9">
              <a:extLst>
                <a:ext uri="{FF2B5EF4-FFF2-40B4-BE49-F238E27FC236}">
                  <a16:creationId xmlns:a16="http://schemas.microsoft.com/office/drawing/2014/main" id="{D75A5D48-2F3E-C451-D303-967118F92F10}"/>
                </a:ext>
              </a:extLst>
            </p:cNvPr>
            <p:cNvSpPr/>
            <p:nvPr/>
          </p:nvSpPr>
          <p:spPr>
            <a:xfrm>
              <a:off x="-1973866" y="-556676"/>
              <a:ext cx="4425824" cy="744595"/>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41" name="TextBox 10">
              <a:extLst>
                <a:ext uri="{FF2B5EF4-FFF2-40B4-BE49-F238E27FC236}">
                  <a16:creationId xmlns:a16="http://schemas.microsoft.com/office/drawing/2014/main" id="{56BF3FC1-4564-51F5-20ED-EE79202E6ADE}"/>
                </a:ext>
              </a:extLst>
            </p:cNvPr>
            <p:cNvSpPr txBox="1"/>
            <p:nvPr/>
          </p:nvSpPr>
          <p:spPr>
            <a:xfrm>
              <a:off x="-1584992" y="-420405"/>
              <a:ext cx="3816342" cy="444500"/>
            </a:xfrm>
            <a:prstGeom prst="rect">
              <a:avLst/>
            </a:prstGeom>
          </p:spPr>
          <p:txBody>
            <a:bodyPr lIns="50800" tIns="50800" rIns="50800" bIns="50800" rtlCol="0" anchor="ctr"/>
            <a:lstStyle/>
            <a:p>
              <a:r>
                <a:rPr lang="en-GB" sz="2800" dirty="0">
                  <a:latin typeface="Cooper Hewitt" panose="020B0604020202020204" charset="0"/>
                  <a:ea typeface="Cooper Hewitt" panose="020B0604020202020204" charset="0"/>
                </a:rPr>
                <a:t>Their age is at a time when important changes happen in the brain - concerns about how nicotine from e-cigarettes could interfere with brain development. However, more research is needed before we can draw definite conclusions.</a:t>
              </a:r>
            </a:p>
          </p:txBody>
        </p:sp>
      </p:grpSp>
      <p:grpSp>
        <p:nvGrpSpPr>
          <p:cNvPr id="44" name="Group 8">
            <a:extLst>
              <a:ext uri="{FF2B5EF4-FFF2-40B4-BE49-F238E27FC236}">
                <a16:creationId xmlns:a16="http://schemas.microsoft.com/office/drawing/2014/main" id="{3B165D59-75DE-9318-45C8-C414E26CC259}"/>
              </a:ext>
            </a:extLst>
          </p:cNvPr>
          <p:cNvGrpSpPr/>
          <p:nvPr/>
        </p:nvGrpSpPr>
        <p:grpSpPr>
          <a:xfrm>
            <a:off x="5085881" y="7148307"/>
            <a:ext cx="12923202" cy="3089963"/>
            <a:chOff x="-1917912" y="-558345"/>
            <a:chExt cx="4425824" cy="744595"/>
          </a:xfrm>
        </p:grpSpPr>
        <p:sp>
          <p:nvSpPr>
            <p:cNvPr id="45" name="Freeform 9">
              <a:extLst>
                <a:ext uri="{FF2B5EF4-FFF2-40B4-BE49-F238E27FC236}">
                  <a16:creationId xmlns:a16="http://schemas.microsoft.com/office/drawing/2014/main" id="{1BA1FB2B-3B8C-80A0-C6ED-C1580A6CADB4}"/>
                </a:ext>
              </a:extLst>
            </p:cNvPr>
            <p:cNvSpPr/>
            <p:nvPr/>
          </p:nvSpPr>
          <p:spPr>
            <a:xfrm>
              <a:off x="-1917912" y="-558345"/>
              <a:ext cx="4425824" cy="744595"/>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652F6C"/>
              </a:solidFill>
              <a:prstDash val="solid"/>
              <a:miter/>
            </a:ln>
          </p:spPr>
          <p:txBody>
            <a:bodyPr/>
            <a:lstStyle/>
            <a:p>
              <a:endParaRPr lang="en-GB"/>
            </a:p>
          </p:txBody>
        </p:sp>
        <p:sp>
          <p:nvSpPr>
            <p:cNvPr id="46" name="TextBox 10">
              <a:extLst>
                <a:ext uri="{FF2B5EF4-FFF2-40B4-BE49-F238E27FC236}">
                  <a16:creationId xmlns:a16="http://schemas.microsoft.com/office/drawing/2014/main" id="{A9FD2ED4-8382-10D9-A7EB-69AC54B4B268}"/>
                </a:ext>
              </a:extLst>
            </p:cNvPr>
            <p:cNvSpPr txBox="1"/>
            <p:nvPr/>
          </p:nvSpPr>
          <p:spPr>
            <a:xfrm>
              <a:off x="-1596698" y="-408596"/>
              <a:ext cx="3816342" cy="444500"/>
            </a:xfrm>
            <a:prstGeom prst="rect">
              <a:avLst/>
            </a:prstGeom>
          </p:spPr>
          <p:txBody>
            <a:bodyPr lIns="50800" tIns="50800" rIns="50800" bIns="50800" rtlCol="0" anchor="ctr"/>
            <a:lstStyle/>
            <a:p>
              <a:r>
                <a:rPr lang="en-GB" sz="2800" dirty="0">
                  <a:latin typeface="Cooper Hewitt" panose="020B0604020202020204" charset="0"/>
                  <a:ea typeface="Cooper Hewitt" panose="020B0604020202020204" charset="0"/>
                </a:rPr>
                <a:t>Anyone who hasn’t smoked before who was to start vaping may develop a nicotine addiction. 2024 data suggests young vapers may be more dependent than they were in previous years, with more current vapers reporting strong urges to vape compared to 2020. This suggests that newer products may be increasing nicotine dependency. This may act as a gateway to smoking cigarettes.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rot="-5400000">
            <a:off x="16399378" y="-227355"/>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TextBox 17"/>
          <p:cNvSpPr txBox="1"/>
          <p:nvPr/>
        </p:nvSpPr>
        <p:spPr>
          <a:xfrm>
            <a:off x="4512175" y="604702"/>
            <a:ext cx="14254172" cy="1170962"/>
          </a:xfrm>
          <a:prstGeom prst="rect">
            <a:avLst/>
          </a:prstGeom>
        </p:spPr>
        <p:txBody>
          <a:bodyPr wrap="square" lIns="0" tIns="0" rIns="0" bIns="0" rtlCol="0" anchor="t">
            <a:spAutoFit/>
          </a:bodyPr>
          <a:lstStyle/>
          <a:p>
            <a:pPr>
              <a:lnSpc>
                <a:spcPts val="9624"/>
              </a:lnSpc>
              <a:spcBef>
                <a:spcPct val="0"/>
              </a:spcBef>
            </a:pPr>
            <a:r>
              <a:rPr lang="en-US" sz="6973" spc="348" dirty="0">
                <a:solidFill>
                  <a:srgbClr val="000000"/>
                </a:solidFill>
                <a:latin typeface="Cooper Hewitt"/>
              </a:rPr>
              <a:t>Why are we worried?</a:t>
            </a:r>
          </a:p>
        </p:txBody>
      </p:sp>
      <p:sp>
        <p:nvSpPr>
          <p:cNvPr id="19" name="Freeform 19"/>
          <p:cNvSpPr/>
          <p:nvPr/>
        </p:nvSpPr>
        <p:spPr>
          <a:xfrm>
            <a:off x="615055" y="614068"/>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 name="TextBox 11">
            <a:extLst>
              <a:ext uri="{FF2B5EF4-FFF2-40B4-BE49-F238E27FC236}">
                <a16:creationId xmlns:a16="http://schemas.microsoft.com/office/drawing/2014/main" id="{5D46D570-001B-414F-FF1A-65BCA518D779}"/>
              </a:ext>
            </a:extLst>
          </p:cNvPr>
          <p:cNvSpPr txBox="1"/>
          <p:nvPr/>
        </p:nvSpPr>
        <p:spPr>
          <a:xfrm>
            <a:off x="607034" y="2032153"/>
            <a:ext cx="14780344" cy="1477328"/>
          </a:xfrm>
          <a:prstGeom prst="rect">
            <a:avLst/>
          </a:prstGeom>
        </p:spPr>
        <p:txBody>
          <a:bodyPr wrap="square" lIns="0" tIns="0" rIns="0" bIns="0" rtlCol="0" anchor="t">
            <a:spAutoFit/>
          </a:bodyPr>
          <a:lstStyle/>
          <a:p>
            <a:pPr marL="0" lvl="0" indent="0" algn="l"/>
            <a:r>
              <a:rPr lang="en-US" sz="3200" spc="18" dirty="0">
                <a:solidFill>
                  <a:srgbClr val="652F6C"/>
                </a:solidFill>
                <a:latin typeface="Cooper Hewitt" panose="020B0604020202020204" charset="0"/>
                <a:ea typeface="Cooper Hewitt" panose="020B0604020202020204" charset="0"/>
              </a:rPr>
              <a:t>Who can buy them? </a:t>
            </a:r>
            <a:r>
              <a:rPr lang="en-US" sz="3200" spc="18" dirty="0">
                <a:latin typeface="Cooper Hewitt" panose="020B0604020202020204" charset="0"/>
                <a:ea typeface="Cooper Hewitt" panose="020B0604020202020204" charset="0"/>
              </a:rPr>
              <a:t>It is an offence to sell a nicotine inhaling product to a person under the age of 18, but a recent survey showed that 75% of under 18yr old vapers had bought the vapes themselves. </a:t>
            </a:r>
            <a:endParaRPr lang="en-US" sz="3200" spc="18" dirty="0">
              <a:solidFill>
                <a:srgbClr val="652F6C"/>
              </a:solidFill>
              <a:latin typeface="Cooper Hewitt" panose="020B0604020202020204" charset="0"/>
              <a:ea typeface="Cooper Hewitt" panose="020B0604020202020204" charset="0"/>
            </a:endParaRPr>
          </a:p>
        </p:txBody>
      </p:sp>
      <p:pic>
        <p:nvPicPr>
          <p:cNvPr id="31" name="Graphic 30" descr="Siren with solid fill">
            <a:extLst>
              <a:ext uri="{FF2B5EF4-FFF2-40B4-BE49-F238E27FC236}">
                <a16:creationId xmlns:a16="http://schemas.microsoft.com/office/drawing/2014/main" id="{7F2FA7CC-2DA3-E7D7-B221-DB0F6000CB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3427" y="6355737"/>
            <a:ext cx="1099025" cy="1099025"/>
          </a:xfrm>
          <a:prstGeom prst="rect">
            <a:avLst/>
          </a:prstGeom>
        </p:spPr>
      </p:pic>
      <p:sp>
        <p:nvSpPr>
          <p:cNvPr id="8" name="TextBox 2">
            <a:extLst>
              <a:ext uri="{FF2B5EF4-FFF2-40B4-BE49-F238E27FC236}">
                <a16:creationId xmlns:a16="http://schemas.microsoft.com/office/drawing/2014/main" id="{4B08F90B-4FD3-E02A-76DA-E162DA81927F}"/>
              </a:ext>
            </a:extLst>
          </p:cNvPr>
          <p:cNvSpPr txBox="1"/>
          <p:nvPr/>
        </p:nvSpPr>
        <p:spPr>
          <a:xfrm>
            <a:off x="607034" y="3771388"/>
            <a:ext cx="16036986" cy="3908762"/>
          </a:xfrm>
          <a:prstGeom prst="rect">
            <a:avLst/>
          </a:prstGeom>
          <a:solidFill>
            <a:schemeClr val="accent4">
              <a:lumMod val="20000"/>
              <a:lumOff val="80000"/>
            </a:schemeClr>
          </a:solidFill>
        </p:spPr>
        <p:txBody>
          <a:bodyPr wrap="square" lIns="0" tIns="0" rIns="0" bIns="0" rtlCol="0" anchor="t">
            <a:spAutoFit/>
          </a:bodyPr>
          <a:lstStyle/>
          <a:p>
            <a:pPr marL="0" marR="0" lvl="0" indent="0" algn="l" defTabSz="914400" rtl="0" fontAlgn="auto" hangingPunct="1">
              <a:spcBef>
                <a:spcPts val="0"/>
              </a:spcBef>
              <a:spcAft>
                <a:spcPts val="2400"/>
              </a:spcAft>
              <a:buNone/>
              <a:tabLst/>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rPr>
              <a:t>Schools have reported pupils in years 7, 8, 9, 10 and 11 vaping.</a:t>
            </a:r>
          </a:p>
          <a:p>
            <a:pPr marL="0" marR="0" lvl="0" indent="0" algn="l" defTabSz="914400" rtl="0" fontAlgn="auto" hangingPunct="1">
              <a:spcBef>
                <a:spcPts val="0"/>
              </a:spcBef>
              <a:spcAft>
                <a:spcPts val="400"/>
              </a:spcAft>
              <a:buNone/>
              <a:tabLst/>
              <a:defRPr sz="400" b="0" i="0" u="none" strike="noStrike" kern="0" cap="none" spc="0" baseline="0">
                <a:solidFill>
                  <a:srgbClr val="000000"/>
                </a:solidFill>
                <a:uFillTx/>
              </a:defRPr>
            </a:pPr>
            <a:r>
              <a:rPr lang="en-US" sz="3200" dirty="0">
                <a:latin typeface="Cooper Hewitt" panose="020B0604020202020204" charset="0"/>
                <a:ea typeface="Cooper Hewitt" panose="020B0604020202020204" charset="0"/>
              </a:rPr>
              <a:t>The main reasons for vaping were to “give it a try”, “for fun/I like it”, “liking the </a:t>
            </a:r>
            <a:r>
              <a:rPr lang="en-US" sz="3200" dirty="0" err="1">
                <a:latin typeface="Cooper Hewitt" panose="020B0604020202020204" charset="0"/>
                <a:ea typeface="Cooper Hewitt" panose="020B0604020202020204" charset="0"/>
              </a:rPr>
              <a:t>flavours</a:t>
            </a:r>
            <a:r>
              <a:rPr lang="en-US" sz="3200" dirty="0">
                <a:latin typeface="Cooper Hewitt" panose="020B0604020202020204" charset="0"/>
                <a:ea typeface="Cooper Hewitt" panose="020B0604020202020204" charset="0"/>
              </a:rPr>
              <a:t>”, or “other people do it, so I join in”.</a:t>
            </a:r>
          </a:p>
          <a:p>
            <a:pPr marL="0" marR="0" lvl="0" indent="0" algn="l" defTabSz="914400" rtl="0" fontAlgn="auto" hangingPunct="1">
              <a:spcBef>
                <a:spcPts val="0"/>
              </a:spcBef>
              <a:spcAft>
                <a:spcPts val="400"/>
              </a:spcAft>
              <a:buNone/>
              <a:tabLst/>
              <a:defRPr sz="400" b="0" i="0" u="none" strike="noStrike" kern="0" cap="none" spc="0" baseline="0">
                <a:solidFill>
                  <a:srgbClr val="000000"/>
                </a:solidFill>
                <a:uFillTx/>
              </a:defRPr>
            </a:pPr>
            <a:endParaRPr lang="en-US" sz="3200" dirty="0">
              <a:latin typeface="Cooper Hewitt" panose="020B0604020202020204" charset="0"/>
              <a:ea typeface="Cooper Hewitt" panose="020B0604020202020204" charset="0"/>
            </a:endParaRPr>
          </a:p>
          <a:p>
            <a:pPr marL="0" marR="0" lvl="0" indent="0" algn="l" defTabSz="914400" rtl="0" fontAlgn="auto" hangingPunct="1">
              <a:spcBef>
                <a:spcPts val="0"/>
              </a:spcBef>
              <a:spcAft>
                <a:spcPts val="400"/>
              </a:spcAft>
              <a:buNone/>
              <a:tabLst/>
              <a:defRPr sz="400" b="0" i="0" u="none" strike="noStrike" kern="0" cap="none" spc="0" baseline="0">
                <a:solidFill>
                  <a:srgbClr val="000000"/>
                </a:solidFill>
                <a:uFillTx/>
              </a:defRPr>
            </a:pPr>
            <a:r>
              <a:rPr lang="en-US" sz="3200" dirty="0">
                <a:latin typeface="Cooper Hewitt" panose="020B0604020202020204" charset="0"/>
                <a:ea typeface="Cooper Hewitt" panose="020B0604020202020204" charset="0"/>
              </a:rPr>
              <a:t>In a 2024 study, around 18% of 11–17-year-olds have tried vaping. </a:t>
            </a:r>
          </a:p>
          <a:p>
            <a:pPr marL="0" marR="0" lvl="0" indent="0" algn="l" defTabSz="914400" rtl="0" fontAlgn="auto" hangingPunct="1">
              <a:spcBef>
                <a:spcPts val="0"/>
              </a:spcBef>
              <a:spcAft>
                <a:spcPts val="400"/>
              </a:spcAft>
              <a:buNone/>
              <a:tabLst/>
              <a:defRPr sz="400" b="0" i="0" u="none" strike="noStrike" kern="0" cap="none" spc="0" baseline="0">
                <a:solidFill>
                  <a:srgbClr val="000000"/>
                </a:solidFill>
                <a:uFillTx/>
              </a:defRPr>
            </a:pPr>
            <a:r>
              <a:rPr lang="en-US" sz="3200" dirty="0">
                <a:latin typeface="Cooper Hewitt" panose="020B0604020202020204" charset="0"/>
                <a:ea typeface="Cooper Hewitt" panose="020B0604020202020204" charset="0"/>
              </a:rPr>
              <a:t>Most children aged 11-17 (58%) wrongly believe that vaping is about the same or more harmful than smoking, but this doesn’t appear to be putting children off trying vaping. </a:t>
            </a:r>
          </a:p>
        </p:txBody>
      </p:sp>
      <p:sp>
        <p:nvSpPr>
          <p:cNvPr id="5" name="TextBox 4">
            <a:extLst>
              <a:ext uri="{FF2B5EF4-FFF2-40B4-BE49-F238E27FC236}">
                <a16:creationId xmlns:a16="http://schemas.microsoft.com/office/drawing/2014/main" id="{70676804-6171-36BD-ADD8-95AE865DF766}"/>
              </a:ext>
            </a:extLst>
          </p:cNvPr>
          <p:cNvSpPr txBox="1"/>
          <p:nvPr/>
        </p:nvSpPr>
        <p:spPr>
          <a:xfrm>
            <a:off x="457200" y="7948782"/>
            <a:ext cx="16821436" cy="1877437"/>
          </a:xfrm>
          <a:prstGeom prst="rect">
            <a:avLst/>
          </a:prstGeom>
          <a:noFill/>
        </p:spPr>
        <p:txBody>
          <a:bodyPr wrap="square">
            <a:spAutoFit/>
          </a:bodyPr>
          <a:lstStyle/>
          <a:p>
            <a:pPr marR="0" lvl="0" algn="l" defTabSz="914400" rtl="0" fontAlgn="auto" hangingPunct="1">
              <a:spcBef>
                <a:spcPts val="0"/>
              </a:spcBef>
              <a:spcAft>
                <a:spcPts val="2400"/>
              </a:spcAft>
              <a:tabLst/>
              <a:defRPr sz="400" b="0" i="0" u="none" strike="noStrike" kern="0" cap="none" spc="0" baseline="0">
                <a:solidFill>
                  <a:srgbClr val="000000"/>
                </a:solidFill>
                <a:uFillTx/>
              </a:defRPr>
            </a:pPr>
            <a:r>
              <a:rPr lang="en-US" sz="3200" dirty="0">
                <a:latin typeface="Cooper Hewitt" panose="020B0604020202020204" charset="0"/>
                <a:ea typeface="Cooper Hewitt" panose="020B0604020202020204" charset="0"/>
              </a:rPr>
              <a:t>Illegal vapes are easy to get hold of and contain far more nicotine in them, a much higher volume (more puffs) and dangerous levels of lead, nickel and chromium. </a:t>
            </a:r>
          </a:p>
          <a:p>
            <a:pPr marR="0" lvl="0" algn="l" defTabSz="914400" rtl="0" fontAlgn="auto" hangingPunct="1">
              <a:spcBef>
                <a:spcPts val="0"/>
              </a:spcBef>
              <a:spcAft>
                <a:spcPts val="400"/>
              </a:spcAft>
              <a:tabLst/>
              <a:defRPr sz="400" b="0" i="0" u="none" strike="noStrike" kern="0" cap="none" spc="0" baseline="0">
                <a:solidFill>
                  <a:srgbClr val="000000"/>
                </a:solidFill>
                <a:uFillTx/>
              </a:defRPr>
            </a:pPr>
            <a:r>
              <a:rPr lang="en-US" sz="3200" dirty="0">
                <a:latin typeface="Cooper Hewitt" panose="020B0604020202020204" charset="0"/>
                <a:ea typeface="Cooper Hewitt" panose="020B0604020202020204" charset="0"/>
              </a:rPr>
              <a:t>Vapes can be adapted to smoke marijuana and other drugs such as spice (synthetic marijuana).</a:t>
            </a:r>
          </a:p>
        </p:txBody>
      </p:sp>
    </p:spTree>
    <p:extLst>
      <p:ext uri="{BB962C8B-B14F-4D97-AF65-F5344CB8AC3E}">
        <p14:creationId xmlns:p14="http://schemas.microsoft.com/office/powerpoint/2010/main" val="393515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54889B58-708A-9965-7F65-5D5D7A43155C}"/>
              </a:ext>
            </a:extLst>
          </p:cNvPr>
          <p:cNvSpPr/>
          <p:nvPr/>
        </p:nvSpPr>
        <p:spPr>
          <a:xfrm>
            <a:off x="7617853" y="4584358"/>
            <a:ext cx="5238733" cy="498937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15" name="TextBox 14">
            <a:extLst>
              <a:ext uri="{FF2B5EF4-FFF2-40B4-BE49-F238E27FC236}">
                <a16:creationId xmlns:a16="http://schemas.microsoft.com/office/drawing/2014/main" id="{A6786399-4FD8-9EBF-AC18-DB60AA4DB460}"/>
              </a:ext>
            </a:extLst>
          </p:cNvPr>
          <p:cNvSpPr txBox="1"/>
          <p:nvPr/>
        </p:nvSpPr>
        <p:spPr>
          <a:xfrm>
            <a:off x="8458200" y="5250417"/>
            <a:ext cx="3740848" cy="3816429"/>
          </a:xfrm>
          <a:prstGeom prst="rect">
            <a:avLst/>
          </a:prstGeom>
          <a:noFill/>
        </p:spPr>
        <p:txBody>
          <a:bodyPr wrap="square" rtlCol="0">
            <a:spAutoFit/>
          </a:bodyPr>
          <a:lstStyle/>
          <a:p>
            <a:r>
              <a:rPr lang="en-GB" sz="2800" dirty="0">
                <a:latin typeface="Cooper Hewitt" panose="020B0604020202020204" charset="0"/>
                <a:ea typeface="Cooper Hewitt" panose="020B0604020202020204" charset="0"/>
              </a:rPr>
              <a:t>There must be a clear label and a health warning: “This product contains nicotine which is a highly addictive substance” which covers 30% of the packaging. </a:t>
            </a:r>
          </a:p>
          <a:p>
            <a:endParaRPr lang="en-GB" dirty="0"/>
          </a:p>
        </p:txBody>
      </p:sp>
      <p:sp>
        <p:nvSpPr>
          <p:cNvPr id="10" name="Freeform 10"/>
          <p:cNvSpPr/>
          <p:nvPr/>
        </p:nvSpPr>
        <p:spPr>
          <a:xfrm rot="-5400000">
            <a:off x="16399378" y="-227355"/>
            <a:ext cx="2512109" cy="2512109"/>
          </a:xfrm>
          <a:custGeom>
            <a:avLst/>
            <a:gdLst/>
            <a:ahLst/>
            <a:cxnLst/>
            <a:rect l="l" t="t" r="r" b="b"/>
            <a:pathLst>
              <a:path w="2512109" h="2512109">
                <a:moveTo>
                  <a:pt x="0" y="0"/>
                </a:moveTo>
                <a:lnTo>
                  <a:pt x="2512110" y="0"/>
                </a:lnTo>
                <a:lnTo>
                  <a:pt x="2512110" y="2512110"/>
                </a:lnTo>
                <a:lnTo>
                  <a:pt x="0" y="25121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TextBox 13"/>
          <p:cNvSpPr txBox="1"/>
          <p:nvPr/>
        </p:nvSpPr>
        <p:spPr>
          <a:xfrm>
            <a:off x="705572" y="3374228"/>
            <a:ext cx="13848627" cy="984885"/>
          </a:xfrm>
          <a:prstGeom prst="rect">
            <a:avLst/>
          </a:prstGeom>
        </p:spPr>
        <p:txBody>
          <a:bodyPr wrap="square" lIns="0" tIns="0" rIns="0" bIns="0" rtlCol="0" anchor="t">
            <a:spAutoFit/>
          </a:bodyPr>
          <a:lstStyle/>
          <a:p>
            <a:pPr lvl="0"/>
            <a:r>
              <a:rPr lang="en-GB" sz="3200" dirty="0">
                <a:latin typeface="Cooper Hewitt" panose="020B0604020202020204" charset="0"/>
                <a:ea typeface="Cooper Hewitt" panose="020B0604020202020204" charset="0"/>
              </a:rPr>
              <a:t>The Council’s Trading Standards team are responsible for enforcing the relevant laws relating to the safety and sale of e-cigarettes/vapes. </a:t>
            </a:r>
          </a:p>
        </p:txBody>
      </p:sp>
      <p:sp>
        <p:nvSpPr>
          <p:cNvPr id="17" name="TextBox 17"/>
          <p:cNvSpPr txBox="1"/>
          <p:nvPr/>
        </p:nvSpPr>
        <p:spPr>
          <a:xfrm>
            <a:off x="4512175" y="604702"/>
            <a:ext cx="14254172" cy="1170962"/>
          </a:xfrm>
          <a:prstGeom prst="rect">
            <a:avLst/>
          </a:prstGeom>
        </p:spPr>
        <p:txBody>
          <a:bodyPr wrap="square" lIns="0" tIns="0" rIns="0" bIns="0" rtlCol="0" anchor="t">
            <a:spAutoFit/>
          </a:bodyPr>
          <a:lstStyle/>
          <a:p>
            <a:pPr>
              <a:lnSpc>
                <a:spcPts val="9624"/>
              </a:lnSpc>
              <a:spcBef>
                <a:spcPct val="0"/>
              </a:spcBef>
            </a:pPr>
            <a:r>
              <a:rPr lang="en-US" sz="6973" spc="348" dirty="0">
                <a:solidFill>
                  <a:srgbClr val="000000"/>
                </a:solidFill>
                <a:latin typeface="Cooper Hewitt"/>
              </a:rPr>
              <a:t>Illegal vapes</a:t>
            </a:r>
          </a:p>
        </p:txBody>
      </p:sp>
      <p:sp>
        <p:nvSpPr>
          <p:cNvPr id="19" name="Freeform 19"/>
          <p:cNvSpPr/>
          <p:nvPr/>
        </p:nvSpPr>
        <p:spPr>
          <a:xfrm>
            <a:off x="615055" y="614068"/>
            <a:ext cx="2611344" cy="954328"/>
          </a:xfrm>
          <a:custGeom>
            <a:avLst/>
            <a:gdLst/>
            <a:ahLst/>
            <a:cxnLst/>
            <a:rect l="l" t="t" r="r" b="b"/>
            <a:pathLst>
              <a:path w="2611344" h="954328">
                <a:moveTo>
                  <a:pt x="0" y="0"/>
                </a:moveTo>
                <a:lnTo>
                  <a:pt x="2611344" y="0"/>
                </a:lnTo>
                <a:lnTo>
                  <a:pt x="2611344" y="954328"/>
                </a:lnTo>
                <a:lnTo>
                  <a:pt x="0" y="9543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 name="TextBox 11">
            <a:extLst>
              <a:ext uri="{FF2B5EF4-FFF2-40B4-BE49-F238E27FC236}">
                <a16:creationId xmlns:a16="http://schemas.microsoft.com/office/drawing/2014/main" id="{5D46D570-001B-414F-FF1A-65BCA518D779}"/>
              </a:ext>
            </a:extLst>
          </p:cNvPr>
          <p:cNvSpPr txBox="1"/>
          <p:nvPr/>
        </p:nvSpPr>
        <p:spPr>
          <a:xfrm>
            <a:off x="650814" y="2689414"/>
            <a:ext cx="10668000" cy="333105"/>
          </a:xfrm>
          <a:prstGeom prst="rect">
            <a:avLst/>
          </a:prstGeom>
        </p:spPr>
        <p:txBody>
          <a:bodyPr wrap="square" lIns="0" tIns="0" rIns="0" bIns="0" rtlCol="0" anchor="t">
            <a:spAutoFit/>
          </a:bodyPr>
          <a:lstStyle/>
          <a:p>
            <a:pPr marL="0" lvl="0" indent="0" algn="l">
              <a:lnSpc>
                <a:spcPts val="2523"/>
              </a:lnSpc>
            </a:pPr>
            <a:r>
              <a:rPr lang="en-US" sz="3200" spc="18" dirty="0">
                <a:solidFill>
                  <a:srgbClr val="652F6C"/>
                </a:solidFill>
                <a:latin typeface="Arial Nova"/>
              </a:rPr>
              <a:t>There are many dangerous, illegal vapes on the market…</a:t>
            </a:r>
          </a:p>
        </p:txBody>
      </p:sp>
      <p:pic>
        <p:nvPicPr>
          <p:cNvPr id="31" name="Graphic 30" descr="Siren with solid fill">
            <a:extLst>
              <a:ext uri="{FF2B5EF4-FFF2-40B4-BE49-F238E27FC236}">
                <a16:creationId xmlns:a16="http://schemas.microsoft.com/office/drawing/2014/main" id="{7F2FA7CC-2DA3-E7D7-B221-DB0F6000CB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3427" y="6355737"/>
            <a:ext cx="1099025" cy="1099025"/>
          </a:xfrm>
          <a:prstGeom prst="rect">
            <a:avLst/>
          </a:prstGeom>
        </p:spPr>
      </p:pic>
      <p:pic>
        <p:nvPicPr>
          <p:cNvPr id="2" name="Picture 4">
            <a:extLst>
              <a:ext uri="{FF2B5EF4-FFF2-40B4-BE49-F238E27FC236}">
                <a16:creationId xmlns:a16="http://schemas.microsoft.com/office/drawing/2014/main" id="{A7F50DA2-8B49-2568-A664-56CC4836C1D8}"/>
              </a:ext>
            </a:extLst>
          </p:cNvPr>
          <p:cNvPicPr>
            <a:picLocks noChangeAspect="1"/>
          </p:cNvPicPr>
          <p:nvPr/>
        </p:nvPicPr>
        <p:blipFill>
          <a:blip r:embed="rId9"/>
          <a:srcRect l="1971" r="1824"/>
          <a:stretch>
            <a:fillRect/>
          </a:stretch>
        </p:blipFill>
        <p:spPr>
          <a:xfrm>
            <a:off x="13428004" y="396835"/>
            <a:ext cx="2603909" cy="2706633"/>
          </a:xfrm>
          <a:prstGeom prst="rect">
            <a:avLst/>
          </a:prstGeom>
          <a:noFill/>
          <a:ln cap="flat">
            <a:noFill/>
          </a:ln>
        </p:spPr>
      </p:pic>
      <p:pic>
        <p:nvPicPr>
          <p:cNvPr id="6" name="Picture 5">
            <a:extLst>
              <a:ext uri="{FF2B5EF4-FFF2-40B4-BE49-F238E27FC236}">
                <a16:creationId xmlns:a16="http://schemas.microsoft.com/office/drawing/2014/main" id="{9B946457-7396-8DAF-60A1-1DD1FF1D3701}"/>
              </a:ext>
            </a:extLst>
          </p:cNvPr>
          <p:cNvPicPr>
            <a:picLocks noChangeAspect="1"/>
          </p:cNvPicPr>
          <p:nvPr/>
        </p:nvPicPr>
        <p:blipFill>
          <a:blip r:embed="rId10"/>
          <a:stretch>
            <a:fillRect/>
          </a:stretch>
        </p:blipFill>
        <p:spPr>
          <a:xfrm>
            <a:off x="15293906" y="2386027"/>
            <a:ext cx="2738966" cy="2757473"/>
          </a:xfrm>
          <a:prstGeom prst="rect">
            <a:avLst/>
          </a:prstGeom>
          <a:noFill/>
          <a:ln cap="flat">
            <a:noFill/>
          </a:ln>
        </p:spPr>
      </p:pic>
      <p:sp>
        <p:nvSpPr>
          <p:cNvPr id="8" name="TextBox 2">
            <a:extLst>
              <a:ext uri="{FF2B5EF4-FFF2-40B4-BE49-F238E27FC236}">
                <a16:creationId xmlns:a16="http://schemas.microsoft.com/office/drawing/2014/main" id="{4B08F90B-4FD3-E02A-76DA-E162DA81927F}"/>
              </a:ext>
            </a:extLst>
          </p:cNvPr>
          <p:cNvSpPr txBox="1"/>
          <p:nvPr/>
        </p:nvSpPr>
        <p:spPr>
          <a:xfrm>
            <a:off x="650814" y="4663962"/>
            <a:ext cx="6559375" cy="5304786"/>
          </a:xfrm>
          <a:prstGeom prst="rect">
            <a:avLst/>
          </a:prstGeom>
          <a:solidFill>
            <a:schemeClr val="accent4">
              <a:lumMod val="20000"/>
              <a:lumOff val="80000"/>
            </a:schemeClr>
          </a:solidFill>
        </p:spPr>
        <p:txBody>
          <a:bodyPr lIns="0" tIns="0" rIns="0" bIns="0" rtlCol="0" anchor="t">
            <a:spAutoFit/>
          </a:bodyPr>
          <a:lstStyle/>
          <a:p>
            <a:pPr marL="0" marR="0" lvl="0" indent="0" algn="l" defTabSz="914400" rtl="0" fontAlgn="auto" hangingPunct="1">
              <a:lnSpc>
                <a:spcPct val="150000"/>
              </a:lnSpc>
              <a:spcBef>
                <a:spcPts val="0"/>
              </a:spcBef>
              <a:spcAft>
                <a:spcPts val="400"/>
              </a:spcAft>
              <a:buNone/>
              <a:tabLst/>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rPr>
              <a:t>Know how to spot a legal vape: </a:t>
            </a:r>
          </a:p>
          <a:p>
            <a:pPr marL="914400" lvl="1" indent="-457200">
              <a:lnSpc>
                <a:spcPct val="150000"/>
              </a:lnSpc>
              <a:spcAft>
                <a:spcPts val="400"/>
              </a:spcAft>
              <a:buFont typeface="Wingdings" panose="05000000000000000000" pitchFamily="2" charset="2"/>
              <a:buChar char="ü"/>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sym typeface="Wingdings" panose="05000000000000000000" pitchFamily="2" charset="2"/>
              </a:rPr>
              <a:t>2ml maximum tank size</a:t>
            </a:r>
          </a:p>
          <a:p>
            <a:pPr marL="914400" lvl="1" indent="-457200">
              <a:lnSpc>
                <a:spcPct val="150000"/>
              </a:lnSpc>
              <a:spcAft>
                <a:spcPts val="400"/>
              </a:spcAft>
              <a:buFont typeface="Wingdings" panose="05000000000000000000" pitchFamily="2" charset="2"/>
              <a:buChar char="ü"/>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sym typeface="Wingdings" panose="05000000000000000000" pitchFamily="2" charset="2"/>
              </a:rPr>
              <a:t>20 mg/ml or 2% highest nicotine strength</a:t>
            </a:r>
          </a:p>
          <a:p>
            <a:pPr marL="914400" lvl="1" indent="-457200">
              <a:lnSpc>
                <a:spcPct val="150000"/>
              </a:lnSpc>
              <a:spcAft>
                <a:spcPts val="400"/>
              </a:spcAft>
              <a:buFont typeface="Wingdings" panose="05000000000000000000" pitchFamily="2" charset="2"/>
              <a:buChar char="ü"/>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sym typeface="Wingdings" panose="05000000000000000000" pitchFamily="2" charset="2"/>
              </a:rPr>
              <a:t>Around 600 total number of puffs</a:t>
            </a:r>
          </a:p>
          <a:p>
            <a:pPr marL="914400" lvl="1" indent="-457200">
              <a:lnSpc>
                <a:spcPct val="150000"/>
              </a:lnSpc>
              <a:spcAft>
                <a:spcPts val="400"/>
              </a:spcAft>
              <a:buFont typeface="Wingdings" panose="05000000000000000000" pitchFamily="2" charset="2"/>
              <a:buChar char="ü"/>
              <a:defRPr sz="400" b="0" i="0" u="none" strike="noStrike" kern="0" cap="none" spc="0" baseline="0">
                <a:solidFill>
                  <a:srgbClr val="000000"/>
                </a:solidFill>
                <a:uFillTx/>
              </a:defRPr>
            </a:pPr>
            <a:r>
              <a:rPr lang="en-US" sz="3200" dirty="0">
                <a:solidFill>
                  <a:srgbClr val="652F6C"/>
                </a:solidFill>
                <a:latin typeface="Cooper Hewitt" panose="020B0604020202020204" charset="0"/>
                <a:ea typeface="Cooper Hewitt" panose="020B0604020202020204" charset="0"/>
                <a:sym typeface="Wingdings" panose="05000000000000000000" pitchFamily="2" charset="2"/>
              </a:rPr>
              <a:t>10ml largest refill bottle</a:t>
            </a:r>
            <a:endParaRPr lang="en-US" sz="3200" dirty="0">
              <a:solidFill>
                <a:srgbClr val="652F6C"/>
              </a:solidFill>
              <a:latin typeface="Cooper Hewitt" panose="020B0604020202020204" charset="0"/>
              <a:ea typeface="Cooper Hewitt" panose="020B0604020202020204" charset="0"/>
            </a:endParaRPr>
          </a:p>
        </p:txBody>
      </p:sp>
      <p:sp>
        <p:nvSpPr>
          <p:cNvPr id="20" name="Freeform 5">
            <a:extLst>
              <a:ext uri="{FF2B5EF4-FFF2-40B4-BE49-F238E27FC236}">
                <a16:creationId xmlns:a16="http://schemas.microsoft.com/office/drawing/2014/main" id="{54889B58-708A-9965-7F65-5D5D7A43155C}"/>
              </a:ext>
            </a:extLst>
          </p:cNvPr>
          <p:cNvSpPr/>
          <p:nvPr/>
        </p:nvSpPr>
        <p:spPr>
          <a:xfrm>
            <a:off x="12544813" y="4584358"/>
            <a:ext cx="4018771" cy="381643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40000"/>
              <a:lumOff val="60000"/>
            </a:schemeClr>
          </a:solidFill>
          <a:ln cap="sq">
            <a:noFill/>
            <a:prstDash val="solid"/>
            <a:miter/>
          </a:ln>
        </p:spPr>
        <p:txBody>
          <a:bodyPr/>
          <a:lstStyle/>
          <a:p>
            <a:endParaRPr lang="en-GB" dirty="0"/>
          </a:p>
        </p:txBody>
      </p:sp>
      <p:sp>
        <p:nvSpPr>
          <p:cNvPr id="21" name="TextBox 20">
            <a:extLst>
              <a:ext uri="{FF2B5EF4-FFF2-40B4-BE49-F238E27FC236}">
                <a16:creationId xmlns:a16="http://schemas.microsoft.com/office/drawing/2014/main" id="{29209F41-323D-174C-1F6B-B0EA507EB843}"/>
              </a:ext>
            </a:extLst>
          </p:cNvPr>
          <p:cNvSpPr txBox="1"/>
          <p:nvPr/>
        </p:nvSpPr>
        <p:spPr>
          <a:xfrm>
            <a:off x="13284089" y="5114478"/>
            <a:ext cx="3386302" cy="2954655"/>
          </a:xfrm>
          <a:prstGeom prst="rect">
            <a:avLst/>
          </a:prstGeom>
          <a:noFill/>
        </p:spPr>
        <p:txBody>
          <a:bodyPr wrap="square" rtlCol="0">
            <a:spAutoFit/>
          </a:bodyPr>
          <a:lstStyle/>
          <a:p>
            <a:r>
              <a:rPr lang="en-GB" sz="2800" dirty="0">
                <a:latin typeface="Cooper Hewitt" panose="020B0604020202020204" charset="0"/>
                <a:ea typeface="Cooper Hewitt" panose="020B0604020202020204" charset="0"/>
              </a:rPr>
              <a:t>The label must include a list of contents and have the appropriate hazard or danger warning signs.</a:t>
            </a:r>
          </a:p>
          <a:p>
            <a:endParaRPr lang="en-GB" dirty="0"/>
          </a:p>
        </p:txBody>
      </p:sp>
      <p:sp>
        <p:nvSpPr>
          <p:cNvPr id="24" name="TextBox 23">
            <a:extLst>
              <a:ext uri="{FF2B5EF4-FFF2-40B4-BE49-F238E27FC236}">
                <a16:creationId xmlns:a16="http://schemas.microsoft.com/office/drawing/2014/main" id="{C4532A48-EFFB-501A-FAF9-28EA253BE9D9}"/>
              </a:ext>
            </a:extLst>
          </p:cNvPr>
          <p:cNvSpPr txBox="1"/>
          <p:nvPr/>
        </p:nvSpPr>
        <p:spPr>
          <a:xfrm>
            <a:off x="12179480" y="8750798"/>
            <a:ext cx="5985893" cy="1446550"/>
          </a:xfrm>
          <a:prstGeom prst="rect">
            <a:avLst/>
          </a:prstGeom>
          <a:noFill/>
        </p:spPr>
        <p:txBody>
          <a:bodyPr wrap="square">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200" b="1" i="0" u="none" strike="noStrike" kern="1200" cap="none" spc="0" baseline="0" dirty="0">
                <a:solidFill>
                  <a:srgbClr val="652F6C"/>
                </a:solidFill>
                <a:uFillTx/>
                <a:latin typeface="Cooper Hewitt" panose="020B0604020202020204" charset="0"/>
                <a:ea typeface="Cooper Hewitt" panose="020B0604020202020204" charset="0"/>
              </a:rPr>
              <a:t>Contact Hounslow Council’s Trading Standards for any concerns about illegal vapes sales and/or under-age sales of vapes (under 18 </a:t>
            </a:r>
            <a:r>
              <a:rPr lang="en-GB" sz="2200" b="1" i="0" u="none" strike="noStrike" kern="1200" cap="none" spc="0" baseline="0" dirty="0" err="1">
                <a:solidFill>
                  <a:srgbClr val="652F6C"/>
                </a:solidFill>
                <a:uFillTx/>
                <a:latin typeface="Cooper Hewitt" panose="020B0604020202020204" charset="0"/>
                <a:ea typeface="Cooper Hewitt" panose="020B0604020202020204" charset="0"/>
              </a:rPr>
              <a:t>yrs</a:t>
            </a:r>
            <a:r>
              <a:rPr lang="en-GB" sz="2200" b="1" i="0" u="none" strike="noStrike" kern="1200" cap="none" spc="0" baseline="0" dirty="0">
                <a:solidFill>
                  <a:srgbClr val="652F6C"/>
                </a:solidFill>
                <a:uFillTx/>
                <a:latin typeface="Cooper Hewitt" panose="020B0604020202020204" charset="0"/>
                <a:ea typeface="Cooper Hewitt" panose="020B0604020202020204" charset="0"/>
              </a:rPr>
              <a:t>) </a:t>
            </a:r>
            <a:r>
              <a:rPr lang="en-GB" sz="2200" b="1" i="0" u="none" strike="noStrike" kern="1200" cap="none" spc="0" baseline="0" dirty="0">
                <a:solidFill>
                  <a:srgbClr val="652F6C"/>
                </a:solidFill>
                <a:uFillTx/>
                <a:latin typeface="Cooper Hewitt" panose="020B0604020202020204" charset="0"/>
                <a:ea typeface="Cooper Hewitt" panose="020B0604020202020204" charset="0"/>
                <a:hlinkClick r:id="rId11"/>
              </a:rPr>
              <a:t>tradingstandards@hounslow.gov.uk</a:t>
            </a:r>
            <a:r>
              <a:rPr lang="en-GB" sz="2200" b="1" i="0" u="none" strike="noStrike" kern="1200" cap="none" spc="0" baseline="0" dirty="0">
                <a:solidFill>
                  <a:srgbClr val="652F6C"/>
                </a:solidFill>
                <a:uFillTx/>
                <a:latin typeface="Cooper Hewitt" panose="020B0604020202020204" charset="0"/>
                <a:ea typeface="Cooper Hewitt" panose="020B0604020202020204" charset="0"/>
              </a:rPr>
              <a:t> </a:t>
            </a:r>
          </a:p>
        </p:txBody>
      </p:sp>
    </p:spTree>
    <p:extLst>
      <p:ext uri="{BB962C8B-B14F-4D97-AF65-F5344CB8AC3E}">
        <p14:creationId xmlns:p14="http://schemas.microsoft.com/office/powerpoint/2010/main" val="3207819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5785</TotalTime>
  <Words>1349</Words>
  <Application>Microsoft Office PowerPoint</Application>
  <PresentationFormat>Custom</PresentationFormat>
  <Paragraphs>90</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Wingdings</vt:lpstr>
      <vt:lpstr>Arial</vt:lpstr>
      <vt:lpstr>Montserrat Light</vt:lpstr>
      <vt:lpstr>Arial Nova</vt:lpstr>
      <vt:lpstr>Cooper Hewitt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Hounslow</dc:title>
  <dc:creator>Hannah Buckland</dc:creator>
  <cp:lastModifiedBy>Hannah Buckland</cp:lastModifiedBy>
  <cp:revision>15</cp:revision>
  <dcterms:created xsi:type="dcterms:W3CDTF">2006-08-16T00:00:00Z</dcterms:created>
  <dcterms:modified xsi:type="dcterms:W3CDTF">2024-08-05T15:34:28Z</dcterms:modified>
  <dc:identifier>DAGF99mrc64</dc:identifier>
</cp:coreProperties>
</file>