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61" r:id="rId5"/>
    <p:sldId id="265" r:id="rId6"/>
    <p:sldId id="258" r:id="rId7"/>
    <p:sldId id="259" r:id="rId8"/>
    <p:sldId id="269" r:id="rId9"/>
    <p:sldId id="270" r:id="rId10"/>
    <p:sldId id="276" r:id="rId11"/>
    <p:sldId id="278" r:id="rId12"/>
    <p:sldId id="279" r:id="rId13"/>
    <p:sldId id="257" r:id="rId14"/>
    <p:sldId id="268" r:id="rId15"/>
  </p:sldIdLst>
  <p:sldSz cx="18288000" cy="10287000"/>
  <p:notesSz cx="6858000" cy="9144000"/>
  <p:embeddedFontLst>
    <p:embeddedFont>
      <p:font typeface="Arial Nova" panose="020B0504020202020204" pitchFamily="34" charset="0"/>
      <p:regular r:id="rId17"/>
      <p:bold r:id="rId18"/>
      <p:italic r:id="rId19"/>
      <p:boldItalic r:id="rId20"/>
    </p:embeddedFont>
    <p:embeddedFont>
      <p:font typeface="Cooper Hewit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803" autoAdjust="0"/>
  </p:normalViewPr>
  <p:slideViewPr>
    <p:cSldViewPr>
      <p:cViewPr varScale="1">
        <p:scale>
          <a:sx n="37" d="100"/>
          <a:sy n="37" d="100"/>
        </p:scale>
        <p:origin x="10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4A0BD-C00B-4CBC-8B38-644A47BD6599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35A4-CE3E-4FA7-95C3-5A5E3886D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4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5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2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them this first and go through one by one – there may be other suggestions from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1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key facts that they need to know to help understand the health effects.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0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what else could they spend the money 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0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what else could they spend the money 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7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35A4-CE3E-4FA7-95C3-5A5E3886DF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0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mailto:tradingstandards@hounslow.gov.uk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46.png"/><Relationship Id="rId4" Type="http://schemas.openxmlformats.org/officeDocument/2006/relationships/image" Target="../media/image20.sv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8.tmp"/><Relationship Id="rId2" Type="http://schemas.openxmlformats.org/officeDocument/2006/relationships/hyperlink" Target="https://healthyhounslow.co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svg"/><Relationship Id="rId7" Type="http://schemas.openxmlformats.org/officeDocument/2006/relationships/image" Target="../media/image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52.svg"/><Relationship Id="rId10" Type="http://schemas.openxmlformats.org/officeDocument/2006/relationships/image" Target="../media/image11.png"/><Relationship Id="rId4" Type="http://schemas.openxmlformats.org/officeDocument/2006/relationships/image" Target="../media/image5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d4d4yFeaE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36.sv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hyperlink" Target="mailto:tradingstandards@hounslow.gov.uk" TargetMode="External"/><Relationship Id="rId10" Type="http://schemas.microsoft.com/office/2007/relationships/hdphoto" Target="../media/hdphoto2.wdp"/><Relationship Id="rId19" Type="http://schemas.openxmlformats.org/officeDocument/2006/relationships/image" Target="../media/image42.svg"/><Relationship Id="rId4" Type="http://schemas.openxmlformats.org/officeDocument/2006/relationships/image" Target="../media/image18.svg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2258345" y="-6281175"/>
            <a:ext cx="6029655" cy="12059310"/>
          </a:xfrm>
          <a:custGeom>
            <a:avLst/>
            <a:gdLst/>
            <a:ahLst/>
            <a:cxnLst/>
            <a:rect l="l" t="t" r="r" b="b"/>
            <a:pathLst>
              <a:path w="6029655" h="12059310">
                <a:moveTo>
                  <a:pt x="0" y="12059310"/>
                </a:moveTo>
                <a:lnTo>
                  <a:pt x="6029655" y="12059310"/>
                </a:lnTo>
                <a:lnTo>
                  <a:pt x="6029655" y="0"/>
                </a:lnTo>
                <a:lnTo>
                  <a:pt x="0" y="0"/>
                </a:lnTo>
                <a:lnTo>
                  <a:pt x="0" y="1205931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5273173" y="6154372"/>
            <a:ext cx="4583426" cy="5267537"/>
          </a:xfrm>
          <a:custGeom>
            <a:avLst/>
            <a:gdLst/>
            <a:ahLst/>
            <a:cxnLst/>
            <a:rect l="l" t="t" r="r" b="b"/>
            <a:pathLst>
              <a:path w="4583426" h="5267537">
                <a:moveTo>
                  <a:pt x="0" y="0"/>
                </a:moveTo>
                <a:lnTo>
                  <a:pt x="4583425" y="0"/>
                </a:lnTo>
                <a:lnTo>
                  <a:pt x="4583425" y="5267537"/>
                </a:lnTo>
                <a:lnTo>
                  <a:pt x="0" y="52675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0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4878204" y="552156"/>
            <a:ext cx="2600879" cy="953088"/>
          </a:xfrm>
          <a:custGeom>
            <a:avLst/>
            <a:gdLst/>
            <a:ahLst/>
            <a:cxnLst/>
            <a:rect l="l" t="t" r="r" b="b"/>
            <a:pathLst>
              <a:path w="2600879" h="953088">
                <a:moveTo>
                  <a:pt x="0" y="0"/>
                </a:moveTo>
                <a:lnTo>
                  <a:pt x="2600879" y="0"/>
                </a:lnTo>
                <a:lnTo>
                  <a:pt x="2600879" y="953088"/>
                </a:lnTo>
                <a:lnTo>
                  <a:pt x="0" y="953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4027780" y="9148724"/>
            <a:ext cx="3868312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2100" spc="3">
                <a:solidFill>
                  <a:srgbClr val="000000"/>
                </a:solidFill>
                <a:latin typeface="Arial Nova"/>
              </a:rPr>
              <a:t>www.healthyhounslow.co.uk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CB3C31F-F50C-02BC-9438-78CF9584D6C0}"/>
              </a:ext>
            </a:extLst>
          </p:cNvPr>
          <p:cNvSpPr txBox="1"/>
          <p:nvPr/>
        </p:nvSpPr>
        <p:spPr>
          <a:xfrm>
            <a:off x="3627838" y="2754081"/>
            <a:ext cx="9085897" cy="1033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11500" spc="9" dirty="0">
                <a:solidFill>
                  <a:srgbClr val="000000"/>
                </a:solidFill>
                <a:latin typeface="Cooper Hewitt"/>
              </a:rPr>
              <a:t>Vaping</a:t>
            </a:r>
          </a:p>
        </p:txBody>
      </p:sp>
      <p:pic>
        <p:nvPicPr>
          <p:cNvPr id="6" name="Picture 2" descr="Vaping is not cool or safe | The North Wind">
            <a:extLst>
              <a:ext uri="{FF2B5EF4-FFF2-40B4-BE49-F238E27FC236}">
                <a16:creationId xmlns:a16="http://schemas.microsoft.com/office/drawing/2014/main" id="{056F4BC3-D5F2-F59B-7DAE-356289951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627838" y="4491356"/>
            <a:ext cx="7047815" cy="46870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4558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54889B58-708A-9965-7F65-5D5D7A43155C}"/>
              </a:ext>
            </a:extLst>
          </p:cNvPr>
          <p:cNvSpPr/>
          <p:nvPr/>
        </p:nvSpPr>
        <p:spPr>
          <a:xfrm>
            <a:off x="7617853" y="4584358"/>
            <a:ext cx="5238733" cy="498937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86399-4FD8-9EBF-AC18-DB60AA4DB460}"/>
              </a:ext>
            </a:extLst>
          </p:cNvPr>
          <p:cNvSpPr txBox="1"/>
          <p:nvPr/>
        </p:nvSpPr>
        <p:spPr>
          <a:xfrm>
            <a:off x="8458200" y="5250417"/>
            <a:ext cx="3740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There must be a clear label and a health warning: “This product contains nicotine which is a highly addictive substance” which covers 30% of the packaging. </a:t>
            </a:r>
          </a:p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 rot="-5400000">
            <a:off x="16399378" y="-227355"/>
            <a:ext cx="2512109" cy="2512109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05572" y="3374228"/>
            <a:ext cx="1384862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3200" dirty="0">
                <a:latin typeface="Cooper Hewitt" panose="020B0604020202020204" charset="0"/>
                <a:ea typeface="Cooper Hewitt" panose="020B0604020202020204" charset="0"/>
              </a:rPr>
              <a:t>Illegal vapes contain unknown chemicals and higher amounts of nicotine, with many more “puffs” than is safe. But they look the same as the legal ones.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12175" y="604702"/>
            <a:ext cx="14254172" cy="1170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24"/>
              </a:lnSpc>
              <a:spcBef>
                <a:spcPct val="0"/>
              </a:spcBef>
            </a:pPr>
            <a:r>
              <a:rPr lang="en-US" sz="6973" spc="348" dirty="0">
                <a:solidFill>
                  <a:srgbClr val="000000"/>
                </a:solidFill>
                <a:latin typeface="Cooper Hewitt"/>
              </a:rPr>
              <a:t>Illegal vapes</a:t>
            </a:r>
          </a:p>
        </p:txBody>
      </p:sp>
      <p:sp>
        <p:nvSpPr>
          <p:cNvPr id="19" name="Freeform 19"/>
          <p:cNvSpPr/>
          <p:nvPr/>
        </p:nvSpPr>
        <p:spPr>
          <a:xfrm>
            <a:off x="615055" y="614068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D46D570-001B-414F-FF1A-65BCA518D779}"/>
              </a:ext>
            </a:extLst>
          </p:cNvPr>
          <p:cNvSpPr txBox="1"/>
          <p:nvPr/>
        </p:nvSpPr>
        <p:spPr>
          <a:xfrm>
            <a:off x="650814" y="2689414"/>
            <a:ext cx="10668000" cy="333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3"/>
              </a:lnSpc>
            </a:pPr>
            <a:r>
              <a:rPr lang="en-US" sz="3200" spc="18" dirty="0">
                <a:solidFill>
                  <a:srgbClr val="652F6C"/>
                </a:solidFill>
                <a:latin typeface="Arial Nova"/>
              </a:rPr>
              <a:t>There are many dangerous, illegal vapes on the market…</a:t>
            </a:r>
          </a:p>
        </p:txBody>
      </p:sp>
      <p:pic>
        <p:nvPicPr>
          <p:cNvPr id="31" name="Graphic 30" descr="Siren with solid fill">
            <a:extLst>
              <a:ext uri="{FF2B5EF4-FFF2-40B4-BE49-F238E27FC236}">
                <a16:creationId xmlns:a16="http://schemas.microsoft.com/office/drawing/2014/main" id="{7F2FA7CC-2DA3-E7D7-B221-DB0F6000C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3427" y="6355737"/>
            <a:ext cx="1099025" cy="109902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7F50DA2-8B49-2568-A664-56CC4836C1D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71" r="1824"/>
          <a:stretch>
            <a:fillRect/>
          </a:stretch>
        </p:blipFill>
        <p:spPr>
          <a:xfrm>
            <a:off x="13428004" y="396835"/>
            <a:ext cx="2603909" cy="27066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46457-7396-8DAF-60A1-1DD1FF1D37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93906" y="2386027"/>
            <a:ext cx="2738966" cy="27574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B08F90B-4FD3-E02A-76DA-E162DA81927F}"/>
              </a:ext>
            </a:extLst>
          </p:cNvPr>
          <p:cNvSpPr txBox="1"/>
          <p:nvPr/>
        </p:nvSpPr>
        <p:spPr>
          <a:xfrm>
            <a:off x="650814" y="4663962"/>
            <a:ext cx="6559375" cy="5304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Know how to spot a legal vape: </a:t>
            </a:r>
          </a:p>
          <a:p>
            <a:pPr marL="914400" lvl="1" indent="-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ü"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  <a:sym typeface="Wingdings" panose="05000000000000000000" pitchFamily="2" charset="2"/>
              </a:rPr>
              <a:t>2ml maximum tank size</a:t>
            </a:r>
          </a:p>
          <a:p>
            <a:pPr marL="914400" lvl="1" indent="-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ü"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  <a:sym typeface="Wingdings" panose="05000000000000000000" pitchFamily="2" charset="2"/>
              </a:rPr>
              <a:t>20 mg/ml or 2% highest nicotine strength</a:t>
            </a:r>
          </a:p>
          <a:p>
            <a:pPr marL="914400" lvl="1" indent="-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ü"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  <a:sym typeface="Wingdings" panose="05000000000000000000" pitchFamily="2" charset="2"/>
              </a:rPr>
              <a:t>Around 600 total number of puffs</a:t>
            </a:r>
          </a:p>
          <a:p>
            <a:pPr marL="914400" lvl="1" indent="-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ü"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  <a:sym typeface="Wingdings" panose="05000000000000000000" pitchFamily="2" charset="2"/>
              </a:rPr>
              <a:t>10ml largest refill bottle</a:t>
            </a:r>
            <a:endParaRPr lang="en-US" sz="3200" dirty="0">
              <a:solidFill>
                <a:srgbClr val="652F6C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4889B58-708A-9965-7F65-5D5D7A43155C}"/>
              </a:ext>
            </a:extLst>
          </p:cNvPr>
          <p:cNvSpPr/>
          <p:nvPr/>
        </p:nvSpPr>
        <p:spPr>
          <a:xfrm>
            <a:off x="12544813" y="4584358"/>
            <a:ext cx="4018771" cy="381643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09F41-323D-174C-1F6B-B0EA507EB843}"/>
              </a:ext>
            </a:extLst>
          </p:cNvPr>
          <p:cNvSpPr txBox="1"/>
          <p:nvPr/>
        </p:nvSpPr>
        <p:spPr>
          <a:xfrm>
            <a:off x="13284089" y="5114478"/>
            <a:ext cx="33863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The label must include a list of contents and have the appropriate hazard or danger warning signs.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32A48-EFFB-501A-FAF9-28EA253BE9D9}"/>
              </a:ext>
            </a:extLst>
          </p:cNvPr>
          <p:cNvSpPr txBox="1"/>
          <p:nvPr/>
        </p:nvSpPr>
        <p:spPr>
          <a:xfrm>
            <a:off x="12179480" y="8750798"/>
            <a:ext cx="5985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b="1" i="0" u="none" strike="noStrike" kern="1200" cap="none" spc="0" baseline="0" dirty="0">
                <a:solidFill>
                  <a:srgbClr val="652F6C"/>
                </a:solidFill>
                <a:uFillTx/>
                <a:latin typeface="Cooper Hewitt" panose="020B0604020202020204" charset="0"/>
                <a:ea typeface="Cooper Hewitt" panose="020B0604020202020204" charset="0"/>
              </a:rPr>
              <a:t>Contact Hounslow Council’s Trading Standards for any concerns about illegal vapes sales and/or under-age sales of vapes (under 18 </a:t>
            </a:r>
            <a:r>
              <a:rPr lang="en-GB" sz="2200" b="1" i="0" u="none" strike="noStrike" kern="1200" cap="none" spc="0" baseline="0" dirty="0" err="1">
                <a:solidFill>
                  <a:srgbClr val="652F6C"/>
                </a:solidFill>
                <a:uFillTx/>
                <a:latin typeface="Cooper Hewitt" panose="020B0604020202020204" charset="0"/>
                <a:ea typeface="Cooper Hewitt" panose="020B0604020202020204" charset="0"/>
              </a:rPr>
              <a:t>yrs</a:t>
            </a:r>
            <a:r>
              <a:rPr lang="en-GB" sz="2200" b="1" i="0" u="none" strike="noStrike" kern="1200" cap="none" spc="0" baseline="0" dirty="0">
                <a:solidFill>
                  <a:srgbClr val="652F6C"/>
                </a:solidFill>
                <a:uFillTx/>
                <a:latin typeface="Cooper Hewitt" panose="020B0604020202020204" charset="0"/>
                <a:ea typeface="Cooper Hewitt" panose="020B0604020202020204" charset="0"/>
              </a:rPr>
              <a:t>) </a:t>
            </a:r>
            <a:r>
              <a:rPr lang="en-GB" sz="2200" b="1" i="0" u="none" strike="noStrike" kern="1200" cap="none" spc="0" baseline="0" dirty="0">
                <a:solidFill>
                  <a:srgbClr val="652F6C"/>
                </a:solidFill>
                <a:uFillTx/>
                <a:latin typeface="Cooper Hewitt" panose="020B0604020202020204" charset="0"/>
                <a:ea typeface="Cooper Hewitt" panose="020B0604020202020204" charset="0"/>
                <a:hlinkClick r:id="rId11"/>
              </a:rPr>
              <a:t>tradingstandards@hounslow.gov.uk</a:t>
            </a:r>
            <a:r>
              <a:rPr lang="en-GB" sz="2200" b="1" i="0" u="none" strike="noStrike" kern="1200" cap="none" spc="0" baseline="0" dirty="0">
                <a:solidFill>
                  <a:srgbClr val="652F6C"/>
                </a:solidFill>
                <a:uFillTx/>
                <a:latin typeface="Cooper Hewitt" panose="020B0604020202020204" charset="0"/>
                <a:ea typeface="Cooper Hewitt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17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p Sign">
            <a:extLst>
              <a:ext uri="{FF2B5EF4-FFF2-40B4-BE49-F238E27FC236}">
                <a16:creationId xmlns:a16="http://schemas.microsoft.com/office/drawing/2014/main" id="{1594EBE3-383E-C33E-73F8-3E7F6623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41" y="5177287"/>
            <a:ext cx="4076700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 flipV="1">
            <a:off x="12258345" y="-6281175"/>
            <a:ext cx="6029655" cy="12059310"/>
          </a:xfrm>
          <a:custGeom>
            <a:avLst/>
            <a:gdLst/>
            <a:ahLst/>
            <a:cxnLst/>
            <a:rect l="l" t="t" r="r" b="b"/>
            <a:pathLst>
              <a:path w="6029655" h="12059310">
                <a:moveTo>
                  <a:pt x="0" y="12059310"/>
                </a:moveTo>
                <a:lnTo>
                  <a:pt x="6029655" y="12059310"/>
                </a:lnTo>
                <a:lnTo>
                  <a:pt x="6029655" y="0"/>
                </a:lnTo>
                <a:lnTo>
                  <a:pt x="0" y="0"/>
                </a:lnTo>
                <a:lnTo>
                  <a:pt x="0" y="120593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5273173" y="6154372"/>
            <a:ext cx="4583426" cy="5267537"/>
          </a:xfrm>
          <a:custGeom>
            <a:avLst/>
            <a:gdLst/>
            <a:ahLst/>
            <a:cxnLst/>
            <a:rect l="l" t="t" r="r" b="b"/>
            <a:pathLst>
              <a:path w="4583426" h="5267537">
                <a:moveTo>
                  <a:pt x="0" y="0"/>
                </a:moveTo>
                <a:lnTo>
                  <a:pt x="4583425" y="0"/>
                </a:lnTo>
                <a:lnTo>
                  <a:pt x="4583425" y="5267537"/>
                </a:lnTo>
                <a:lnTo>
                  <a:pt x="0" y="5267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4878204" y="552156"/>
            <a:ext cx="2600879" cy="953088"/>
          </a:xfrm>
          <a:custGeom>
            <a:avLst/>
            <a:gdLst/>
            <a:ahLst/>
            <a:cxnLst/>
            <a:rect l="l" t="t" r="r" b="b"/>
            <a:pathLst>
              <a:path w="2600879" h="953088">
                <a:moveTo>
                  <a:pt x="0" y="0"/>
                </a:moveTo>
                <a:lnTo>
                  <a:pt x="2600879" y="0"/>
                </a:lnTo>
                <a:lnTo>
                  <a:pt x="2600879" y="953088"/>
                </a:lnTo>
                <a:lnTo>
                  <a:pt x="0" y="953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4027780" y="9148724"/>
            <a:ext cx="3868312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2100" spc="3">
                <a:solidFill>
                  <a:srgbClr val="000000"/>
                </a:solidFill>
                <a:latin typeface="Arial Nova"/>
              </a:rPr>
              <a:t>www.healthyhounslow.co.uk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CB3C31F-F50C-02BC-9438-78CF9584D6C0}"/>
              </a:ext>
            </a:extLst>
          </p:cNvPr>
          <p:cNvSpPr txBox="1"/>
          <p:nvPr/>
        </p:nvSpPr>
        <p:spPr>
          <a:xfrm>
            <a:off x="2981376" y="886888"/>
            <a:ext cx="9085897" cy="884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1500" spc="9" dirty="0">
                <a:solidFill>
                  <a:srgbClr val="000000"/>
                </a:solidFill>
                <a:latin typeface="Cooper Hewitt"/>
              </a:rPr>
              <a:t>What tips can you come up with to help young people stop vaping? </a:t>
            </a:r>
          </a:p>
        </p:txBody>
      </p:sp>
    </p:spTree>
    <p:extLst>
      <p:ext uri="{BB962C8B-B14F-4D97-AF65-F5344CB8AC3E}">
        <p14:creationId xmlns:p14="http://schemas.microsoft.com/office/powerpoint/2010/main" val="372399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52967" y="-4568146"/>
            <a:ext cx="16900730" cy="19423292"/>
          </a:xfrm>
          <a:custGeom>
            <a:avLst/>
            <a:gdLst/>
            <a:ahLst/>
            <a:cxnLst/>
            <a:rect l="l" t="t" r="r" b="b"/>
            <a:pathLst>
              <a:path w="16900730" h="19423292">
                <a:moveTo>
                  <a:pt x="0" y="0"/>
                </a:moveTo>
                <a:lnTo>
                  <a:pt x="16900730" y="0"/>
                </a:lnTo>
                <a:lnTo>
                  <a:pt x="16900730" y="19423292"/>
                </a:lnTo>
                <a:lnTo>
                  <a:pt x="0" y="1942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2"/>
          <p:cNvSpPr/>
          <p:nvPr/>
        </p:nvSpPr>
        <p:spPr>
          <a:xfrm rot="1095156">
            <a:off x="-4098793" y="-4550300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52881" y="9161550"/>
            <a:ext cx="2625834" cy="262583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2F6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36968" y="516321"/>
            <a:ext cx="13868119" cy="1400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91"/>
              </a:lnSpc>
              <a:spcBef>
                <a:spcPct val="0"/>
              </a:spcBef>
            </a:pPr>
            <a:r>
              <a:rPr lang="en-US" sz="7200" spc="84" dirty="0">
                <a:solidFill>
                  <a:srgbClr val="000000"/>
                </a:solidFill>
                <a:latin typeface="Cooper Hewitt"/>
              </a:rPr>
              <a:t>Tips to stop vaping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10719-5CFB-859A-D2DA-8A447212EAEE}"/>
              </a:ext>
            </a:extLst>
          </p:cNvPr>
          <p:cNvSpPr txBox="1"/>
          <p:nvPr/>
        </p:nvSpPr>
        <p:spPr>
          <a:xfrm>
            <a:off x="381000" y="3467100"/>
            <a:ext cx="3751912" cy="430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Cooper Hewitt" panose="020B0604020202020204" charset="0"/>
                <a:ea typeface="Cooper Hewitt" panose="020B0604020202020204" charset="0"/>
              </a:rPr>
              <a:t>1</a:t>
            </a:r>
          </a:p>
          <a:p>
            <a:endParaRPr lang="en-GB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Build a list of reasons to stop – you might find it helpful to write this down or keep note of it on your phone</a:t>
            </a:r>
          </a:p>
          <a:p>
            <a:endParaRPr lang="en-GB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84DCF-814B-2DC3-DCCD-573AF82C5991}"/>
              </a:ext>
            </a:extLst>
          </p:cNvPr>
          <p:cNvSpPr txBox="1"/>
          <p:nvPr/>
        </p:nvSpPr>
        <p:spPr>
          <a:xfrm>
            <a:off x="4667992" y="3467100"/>
            <a:ext cx="4484318" cy="430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Cooper Hewitt" panose="020B0604020202020204" charset="0"/>
                <a:ea typeface="Cooper Hewitt" panose="020B0604020202020204" charset="0"/>
              </a:rPr>
              <a:t>2</a:t>
            </a:r>
          </a:p>
          <a:p>
            <a:endParaRPr lang="en-GB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Set goals – plan how and when you want to stop vaping. For example: </a:t>
            </a:r>
            <a:r>
              <a:rPr lang="en-GB" sz="2800" i="1" dirty="0">
                <a:latin typeface="Cooper Hewitt" panose="020B0604020202020204" charset="0"/>
                <a:ea typeface="Cooper Hewitt" panose="020B0604020202020204" charset="0"/>
              </a:rPr>
              <a:t>starting tomorrow I will chew gum every time I get a craving for a vape</a:t>
            </a:r>
            <a:endParaRPr lang="en-GB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C6097-152B-D098-8F6A-34C2E3B58B06}"/>
              </a:ext>
            </a:extLst>
          </p:cNvPr>
          <p:cNvSpPr txBox="1"/>
          <p:nvPr/>
        </p:nvSpPr>
        <p:spPr>
          <a:xfrm>
            <a:off x="9730652" y="3467100"/>
            <a:ext cx="4209808" cy="430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oper Hewitt" panose="020B0604020202020204" charset="0"/>
                <a:ea typeface="Cooper Hewitt" panose="020B0604020202020204" charset="0"/>
              </a:rPr>
              <a:t>3</a:t>
            </a:r>
          </a:p>
          <a:p>
            <a:endParaRPr lang="en-US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Seek support from friends and family – ask those you trust to help you stop vaping by providing emotional and practical support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06F8F-548F-A146-0CF9-22EED75EAC35}"/>
              </a:ext>
            </a:extLst>
          </p:cNvPr>
          <p:cNvSpPr txBox="1"/>
          <p:nvPr/>
        </p:nvSpPr>
        <p:spPr>
          <a:xfrm>
            <a:off x="14541806" y="3467100"/>
            <a:ext cx="3401284" cy="430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oper Hewitt" panose="020B0604020202020204" charset="0"/>
                <a:ea typeface="Cooper Hewitt" panose="020B0604020202020204" charset="0"/>
              </a:rPr>
              <a:t>4</a:t>
            </a:r>
          </a:p>
          <a:p>
            <a:endParaRPr lang="en-GB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Go to a healthcare professional for support – Healthy Hounslow can provide support for vaping</a:t>
            </a:r>
          </a:p>
          <a:p>
            <a:endParaRPr lang="en-GB" dirty="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71017B83-F0BB-5AC8-4659-EB5428E7A7C6}"/>
              </a:ext>
            </a:extLst>
          </p:cNvPr>
          <p:cNvSpPr/>
          <p:nvPr/>
        </p:nvSpPr>
        <p:spPr>
          <a:xfrm>
            <a:off x="262198" y="8167632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2817744"/>
            <a:ext cx="6559375" cy="525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Healthy Hounslow is a free service to help anyone stop vaping or smoking.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If you need help, speak to your teacher or parent.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Find out more at </a:t>
            </a: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https://healthyhounslow.co.uk</a:t>
            </a:r>
            <a:endParaRPr lang="en-US" sz="3200" dirty="0">
              <a:solidFill>
                <a:srgbClr val="652F6C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Or call  0204 559 8200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66800" y="964628"/>
            <a:ext cx="6559375" cy="1515101"/>
            <a:chOff x="-14036" y="-99059"/>
            <a:chExt cx="1099812" cy="3990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5776" cy="227589"/>
            </a:xfrm>
            <a:custGeom>
              <a:avLst/>
              <a:gdLst/>
              <a:ahLst/>
              <a:cxnLst/>
              <a:rect l="l" t="t" r="r" b="b"/>
              <a:pathLst>
                <a:path w="1085776" h="227589">
                  <a:moveTo>
                    <a:pt x="46949" y="0"/>
                  </a:moveTo>
                  <a:lnTo>
                    <a:pt x="1038827" y="0"/>
                  </a:lnTo>
                  <a:cubicBezTo>
                    <a:pt x="1051279" y="0"/>
                    <a:pt x="1063220" y="4946"/>
                    <a:pt x="1072025" y="13751"/>
                  </a:cubicBezTo>
                  <a:cubicBezTo>
                    <a:pt x="1080830" y="22555"/>
                    <a:pt x="1085776" y="34497"/>
                    <a:pt x="1085776" y="46949"/>
                  </a:cubicBezTo>
                  <a:lnTo>
                    <a:pt x="1085776" y="180641"/>
                  </a:lnTo>
                  <a:cubicBezTo>
                    <a:pt x="1085776" y="193092"/>
                    <a:pt x="1080830" y="205034"/>
                    <a:pt x="1072025" y="213838"/>
                  </a:cubicBezTo>
                  <a:cubicBezTo>
                    <a:pt x="1063220" y="222643"/>
                    <a:pt x="1051279" y="227589"/>
                    <a:pt x="1038827" y="227589"/>
                  </a:cubicBezTo>
                  <a:lnTo>
                    <a:pt x="46949" y="227589"/>
                  </a:lnTo>
                  <a:cubicBezTo>
                    <a:pt x="34497" y="227589"/>
                    <a:pt x="22555" y="222643"/>
                    <a:pt x="13751" y="213838"/>
                  </a:cubicBezTo>
                  <a:cubicBezTo>
                    <a:pt x="4946" y="205034"/>
                    <a:pt x="0" y="193092"/>
                    <a:pt x="0" y="180641"/>
                  </a:cubicBezTo>
                  <a:lnTo>
                    <a:pt x="0" y="46949"/>
                  </a:lnTo>
                  <a:cubicBezTo>
                    <a:pt x="0" y="34497"/>
                    <a:pt x="4946" y="22555"/>
                    <a:pt x="13751" y="13751"/>
                  </a:cubicBezTo>
                  <a:cubicBezTo>
                    <a:pt x="22555" y="4946"/>
                    <a:pt x="34497" y="0"/>
                    <a:pt x="46949" y="0"/>
                  </a:cubicBezTo>
                  <a:close/>
                </a:path>
              </a:pathLst>
            </a:custGeom>
            <a:solidFill>
              <a:srgbClr val="652F6C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4036" y="-99059"/>
              <a:ext cx="1085776" cy="39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34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chemeClr val="bg1"/>
                  </a:solidFill>
                  <a:latin typeface="Cooper Hewitt" panose="020B0604020202020204" charset="0"/>
                  <a:ea typeface="Cooper Hewitt" panose="020B0604020202020204" charset="0"/>
                </a:rPr>
                <a:t>Healthy Hounslow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29703" y="8781136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4857478">
            <a:off x="14295188" y="1027130"/>
            <a:ext cx="1089333" cy="1089333"/>
          </a:xfrm>
          <a:custGeom>
            <a:avLst/>
            <a:gdLst/>
            <a:ahLst/>
            <a:cxnLst/>
            <a:rect l="l" t="t" r="r" b="b"/>
            <a:pathLst>
              <a:path w="1089333" h="1089333">
                <a:moveTo>
                  <a:pt x="0" y="0"/>
                </a:moveTo>
                <a:lnTo>
                  <a:pt x="1089333" y="0"/>
                </a:lnTo>
                <a:lnTo>
                  <a:pt x="1089333" y="1089333"/>
                </a:lnTo>
                <a:lnTo>
                  <a:pt x="0" y="108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" name="Picture 8" descr="A poster with text and pictures of vaping devices&#10;&#10;Description automatically generated">
            <a:extLst>
              <a:ext uri="{FF2B5EF4-FFF2-40B4-BE49-F238E27FC236}">
                <a16:creationId xmlns:a16="http://schemas.microsoft.com/office/drawing/2014/main" id="{6F19115D-5CEC-E8B7-2A30-DE434C33E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0800" y="415297"/>
            <a:ext cx="7611313" cy="9456406"/>
          </a:xfrm>
          <a:prstGeom prst="rect">
            <a:avLst/>
          </a:prstGeom>
          <a:ln w="127000" cap="sq">
            <a:solidFill>
              <a:srgbClr val="652F6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005362" y="2712913"/>
            <a:ext cx="981594" cy="1128104"/>
          </a:xfrm>
          <a:custGeom>
            <a:avLst/>
            <a:gdLst/>
            <a:ahLst/>
            <a:cxnLst/>
            <a:rect l="l" t="t" r="r" b="b"/>
            <a:pathLst>
              <a:path w="981594" h="1128104">
                <a:moveTo>
                  <a:pt x="0" y="0"/>
                </a:moveTo>
                <a:lnTo>
                  <a:pt x="981594" y="0"/>
                </a:lnTo>
                <a:lnTo>
                  <a:pt x="981594" y="1128103"/>
                </a:lnTo>
                <a:lnTo>
                  <a:pt x="0" y="1128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643116" y="3467828"/>
            <a:ext cx="4853043" cy="3239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7799" spc="12" dirty="0">
                <a:solidFill>
                  <a:srgbClr val="000000"/>
                </a:solidFill>
                <a:latin typeface="Cooper Hewitt"/>
              </a:rPr>
              <a:t>Thank you for listening</a:t>
            </a:r>
          </a:p>
        </p:txBody>
      </p:sp>
      <p:sp>
        <p:nvSpPr>
          <p:cNvPr id="7" name="Freeform 7"/>
          <p:cNvSpPr/>
          <p:nvPr/>
        </p:nvSpPr>
        <p:spPr>
          <a:xfrm>
            <a:off x="1429703" y="8781136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4027780" y="9148724"/>
            <a:ext cx="3868312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2100" spc="3">
                <a:solidFill>
                  <a:srgbClr val="FFFFFF"/>
                </a:solidFill>
                <a:latin typeface="Arial Nova"/>
              </a:rPr>
              <a:t>www.healthyhounslow.co.uk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52967" y="-4568146"/>
            <a:ext cx="16900730" cy="19423292"/>
          </a:xfrm>
          <a:custGeom>
            <a:avLst/>
            <a:gdLst/>
            <a:ahLst/>
            <a:cxnLst/>
            <a:rect l="l" t="t" r="r" b="b"/>
            <a:pathLst>
              <a:path w="16900730" h="19423292">
                <a:moveTo>
                  <a:pt x="0" y="0"/>
                </a:moveTo>
                <a:lnTo>
                  <a:pt x="16900730" y="0"/>
                </a:lnTo>
                <a:lnTo>
                  <a:pt x="16900730" y="19423292"/>
                </a:lnTo>
                <a:lnTo>
                  <a:pt x="0" y="1942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88C1AC5-C084-A58D-5CF3-A8AF00BFD0F1}"/>
              </a:ext>
            </a:extLst>
          </p:cNvPr>
          <p:cNvSpPr/>
          <p:nvPr/>
        </p:nvSpPr>
        <p:spPr>
          <a:xfrm>
            <a:off x="6492224" y="3972963"/>
            <a:ext cx="4773194" cy="448323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880477A-19FD-A1AF-D129-C8575F221EFA}"/>
              </a:ext>
            </a:extLst>
          </p:cNvPr>
          <p:cNvSpPr/>
          <p:nvPr/>
        </p:nvSpPr>
        <p:spPr>
          <a:xfrm>
            <a:off x="2700913" y="5885804"/>
            <a:ext cx="3530498" cy="342960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41D4D3-AF9E-5C86-3FFF-C5CB984FBF17}"/>
              </a:ext>
            </a:extLst>
          </p:cNvPr>
          <p:cNvSpPr/>
          <p:nvPr/>
        </p:nvSpPr>
        <p:spPr>
          <a:xfrm>
            <a:off x="128917" y="3536027"/>
            <a:ext cx="3312654" cy="297222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Freeform 2"/>
          <p:cNvSpPr/>
          <p:nvPr/>
        </p:nvSpPr>
        <p:spPr>
          <a:xfrm rot="1095156">
            <a:off x="-4098793" y="-4550300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52881" y="9161550"/>
            <a:ext cx="2625834" cy="262583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2F6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19881" y="571500"/>
            <a:ext cx="13868119" cy="2972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91"/>
              </a:lnSpc>
              <a:spcBef>
                <a:spcPct val="0"/>
              </a:spcBef>
            </a:pPr>
            <a:r>
              <a:rPr lang="en-US" sz="8494" spc="84" dirty="0">
                <a:solidFill>
                  <a:srgbClr val="000000"/>
                </a:solidFill>
                <a:latin typeface="Cooper Hewitt"/>
              </a:rPr>
              <a:t>We know smoking is bad for our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10719-5CFB-859A-D2DA-8A447212EAEE}"/>
              </a:ext>
            </a:extLst>
          </p:cNvPr>
          <p:cNvSpPr txBox="1"/>
          <p:nvPr/>
        </p:nvSpPr>
        <p:spPr>
          <a:xfrm>
            <a:off x="609496" y="3972963"/>
            <a:ext cx="2596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Cigarettes contain nicotine, tar, and chemicals such as Carbon Monoxide (CO). 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84DCF-814B-2DC3-DCCD-573AF82C5991}"/>
              </a:ext>
            </a:extLst>
          </p:cNvPr>
          <p:cNvSpPr txBox="1"/>
          <p:nvPr/>
        </p:nvSpPr>
        <p:spPr>
          <a:xfrm>
            <a:off x="3159193" y="6388652"/>
            <a:ext cx="2746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Approx 50% of all smokers die from smoking-related diseases – about 100,000 per year in the UK.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C6097-152B-D098-8F6A-34C2E3B58B06}"/>
              </a:ext>
            </a:extLst>
          </p:cNvPr>
          <p:cNvSpPr txBox="1"/>
          <p:nvPr/>
        </p:nvSpPr>
        <p:spPr>
          <a:xfrm>
            <a:off x="7026573" y="5029933"/>
            <a:ext cx="3886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Smoking-related deaths are mainly due to cancers (lung, plus 11 other types of cancer), chronic obstructive pulmonary disease (COPD), heart disease and stroke.</a:t>
            </a:r>
          </a:p>
          <a:p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735D2378-C0FD-A12A-F3BD-329E214E77F3}"/>
              </a:ext>
            </a:extLst>
          </p:cNvPr>
          <p:cNvSpPr/>
          <p:nvPr/>
        </p:nvSpPr>
        <p:spPr>
          <a:xfrm>
            <a:off x="11345173" y="2537975"/>
            <a:ext cx="3371050" cy="31884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06F8F-548F-A146-0CF9-22EED75EAC35}"/>
              </a:ext>
            </a:extLst>
          </p:cNvPr>
          <p:cNvSpPr txBox="1"/>
          <p:nvPr/>
        </p:nvSpPr>
        <p:spPr>
          <a:xfrm>
            <a:off x="11771116" y="3232021"/>
            <a:ext cx="27165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A regular smoker’s life expectancy is 10 years shorter than a non-smoker’s. </a:t>
            </a:r>
          </a:p>
          <a:p>
            <a:endParaRPr lang="en-GB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6737ACF-C1C7-143D-9FB6-94CF1DCC998A}"/>
              </a:ext>
            </a:extLst>
          </p:cNvPr>
          <p:cNvSpPr/>
          <p:nvPr/>
        </p:nvSpPr>
        <p:spPr>
          <a:xfrm>
            <a:off x="15513912" y="9060981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110BA20-A8BE-082F-DAD3-44FDFA0553C3}"/>
              </a:ext>
            </a:extLst>
          </p:cNvPr>
          <p:cNvSpPr/>
          <p:nvPr/>
        </p:nvSpPr>
        <p:spPr>
          <a:xfrm>
            <a:off x="13525268" y="5143500"/>
            <a:ext cx="3883284" cy="372088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9D555-A41E-7DF0-F62B-DC68960D3865}"/>
              </a:ext>
            </a:extLst>
          </p:cNvPr>
          <p:cNvSpPr txBox="1"/>
          <p:nvPr/>
        </p:nvSpPr>
        <p:spPr>
          <a:xfrm>
            <a:off x="14225244" y="5923036"/>
            <a:ext cx="27165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15% of Hounslow adults smoke. There is free support to help quit smoking from Healthy Hounslow.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1359" y="2195294"/>
            <a:ext cx="6559375" cy="5309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3168" lvl="1" algn="l"/>
            <a:r>
              <a:rPr lang="en-US" sz="11500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But what about vaping? </a:t>
            </a:r>
          </a:p>
        </p:txBody>
      </p:sp>
      <p:sp>
        <p:nvSpPr>
          <p:cNvPr id="6" name="Freeform 6"/>
          <p:cNvSpPr/>
          <p:nvPr/>
        </p:nvSpPr>
        <p:spPr>
          <a:xfrm>
            <a:off x="8275376" y="5431056"/>
            <a:ext cx="12295876" cy="10509296"/>
          </a:xfrm>
          <a:custGeom>
            <a:avLst/>
            <a:gdLst/>
            <a:ahLst/>
            <a:cxnLst/>
            <a:rect l="l" t="t" r="r" b="b"/>
            <a:pathLst>
              <a:path w="12295876" h="10509296">
                <a:moveTo>
                  <a:pt x="0" y="0"/>
                </a:moveTo>
                <a:lnTo>
                  <a:pt x="12295876" y="0"/>
                </a:lnTo>
                <a:lnTo>
                  <a:pt x="12295876" y="10509295"/>
                </a:lnTo>
                <a:lnTo>
                  <a:pt x="0" y="1050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29703" y="8781136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4857478">
            <a:off x="14295188" y="1027130"/>
            <a:ext cx="1089333" cy="1089333"/>
          </a:xfrm>
          <a:custGeom>
            <a:avLst/>
            <a:gdLst/>
            <a:ahLst/>
            <a:cxnLst/>
            <a:rect l="l" t="t" r="r" b="b"/>
            <a:pathLst>
              <a:path w="1089333" h="1089333">
                <a:moveTo>
                  <a:pt x="0" y="0"/>
                </a:moveTo>
                <a:lnTo>
                  <a:pt x="1089333" y="0"/>
                </a:lnTo>
                <a:lnTo>
                  <a:pt x="1089333" y="1089333"/>
                </a:lnTo>
                <a:lnTo>
                  <a:pt x="0" y="1089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2" descr="Teen Vaping and Heart Health - Alabama Cooperative Extension System">
            <a:extLst>
              <a:ext uri="{FF2B5EF4-FFF2-40B4-BE49-F238E27FC236}">
                <a16:creationId xmlns:a16="http://schemas.microsoft.com/office/drawing/2014/main" id="{187C04F9-C3F5-2261-C353-7478CBE149E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706" r="16257"/>
          <a:stretch>
            <a:fillRect/>
          </a:stretch>
        </p:blipFill>
        <p:spPr>
          <a:xfrm>
            <a:off x="7933863" y="1580150"/>
            <a:ext cx="6900888" cy="7936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52F6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52967" y="-4568146"/>
            <a:ext cx="16900730" cy="19423292"/>
          </a:xfrm>
          <a:custGeom>
            <a:avLst/>
            <a:gdLst/>
            <a:ahLst/>
            <a:cxnLst/>
            <a:rect l="l" t="t" r="r" b="b"/>
            <a:pathLst>
              <a:path w="16900730" h="19423292">
                <a:moveTo>
                  <a:pt x="0" y="0"/>
                </a:moveTo>
                <a:lnTo>
                  <a:pt x="16900730" y="0"/>
                </a:lnTo>
                <a:lnTo>
                  <a:pt x="16900730" y="19423292"/>
                </a:lnTo>
                <a:lnTo>
                  <a:pt x="0" y="1942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64AA56-98D1-265A-4959-921231538587}"/>
              </a:ext>
            </a:extLst>
          </p:cNvPr>
          <p:cNvSpPr/>
          <p:nvPr/>
        </p:nvSpPr>
        <p:spPr>
          <a:xfrm>
            <a:off x="5322022" y="8949426"/>
            <a:ext cx="9829800" cy="10658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88C1AC5-C084-A58D-5CF3-A8AF00BFD0F1}"/>
              </a:ext>
            </a:extLst>
          </p:cNvPr>
          <p:cNvSpPr/>
          <p:nvPr/>
        </p:nvSpPr>
        <p:spPr>
          <a:xfrm>
            <a:off x="6841345" y="3635699"/>
            <a:ext cx="5340992" cy="52453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880477A-19FD-A1AF-D129-C8575F221EFA}"/>
              </a:ext>
            </a:extLst>
          </p:cNvPr>
          <p:cNvSpPr/>
          <p:nvPr/>
        </p:nvSpPr>
        <p:spPr>
          <a:xfrm>
            <a:off x="4342391" y="2428675"/>
            <a:ext cx="3530498" cy="342960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41D4D3-AF9E-5C86-3FFF-C5CB984FBF17}"/>
              </a:ext>
            </a:extLst>
          </p:cNvPr>
          <p:cNvSpPr/>
          <p:nvPr/>
        </p:nvSpPr>
        <p:spPr>
          <a:xfrm>
            <a:off x="-454861" y="3288745"/>
            <a:ext cx="4907828" cy="477371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Freeform 2"/>
          <p:cNvSpPr/>
          <p:nvPr/>
        </p:nvSpPr>
        <p:spPr>
          <a:xfrm rot="1095156">
            <a:off x="-4098793" y="-4550300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52881" y="9161550"/>
            <a:ext cx="2625834" cy="262583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2F6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62400" y="623579"/>
            <a:ext cx="14858719" cy="144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91"/>
              </a:lnSpc>
              <a:spcBef>
                <a:spcPct val="0"/>
              </a:spcBef>
            </a:pPr>
            <a:r>
              <a:rPr lang="en-US" sz="8494" spc="84" dirty="0">
                <a:solidFill>
                  <a:srgbClr val="000000"/>
                </a:solidFill>
                <a:latin typeface="Cooper Hewitt"/>
              </a:rPr>
              <a:t>What are vapes/e-cigarettes?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27F67-45E4-DAC4-02FD-C725B81E9778}"/>
              </a:ext>
            </a:extLst>
          </p:cNvPr>
          <p:cNvSpPr txBox="1"/>
          <p:nvPr/>
        </p:nvSpPr>
        <p:spPr>
          <a:xfrm>
            <a:off x="5804696" y="9020703"/>
            <a:ext cx="923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652F6C"/>
                </a:solidFill>
                <a:latin typeface="Cooper Hewitt" panose="020B0604020202020204" charset="0"/>
                <a:ea typeface="Cooper Hewitt" panose="020B0604020202020204" charset="0"/>
              </a:rPr>
              <a:t>If you don’t smoke, don’t vape.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10719-5CFB-859A-D2DA-8A447212EAEE}"/>
              </a:ext>
            </a:extLst>
          </p:cNvPr>
          <p:cNvSpPr txBox="1"/>
          <p:nvPr/>
        </p:nvSpPr>
        <p:spPr>
          <a:xfrm>
            <a:off x="298722" y="4213454"/>
            <a:ext cx="4126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E-cigarettes, or vaping products, can be used to deliver nicotine, flavourings, chemicals, and other substances. They are known by many different names and come in many shapes, sizes, and device types.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84DCF-814B-2DC3-DCCD-573AF82C5991}"/>
              </a:ext>
            </a:extLst>
          </p:cNvPr>
          <p:cNvSpPr txBox="1"/>
          <p:nvPr/>
        </p:nvSpPr>
        <p:spPr>
          <a:xfrm>
            <a:off x="5089211" y="3235527"/>
            <a:ext cx="27468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Vapes were first made to help people give up smoking cigarettes.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C6097-152B-D098-8F6A-34C2E3B58B06}"/>
              </a:ext>
            </a:extLst>
          </p:cNvPr>
          <p:cNvSpPr txBox="1"/>
          <p:nvPr/>
        </p:nvSpPr>
        <p:spPr>
          <a:xfrm>
            <a:off x="7761566" y="4305415"/>
            <a:ext cx="38860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Vapes don’t contain some of the very harmful chemicals that cigarettes do BUT they still contain many chemicals, and nicotine – this is a chemical which you can get addicted to and want more of. Cigarettes also contain nicotine.</a:t>
            </a:r>
          </a:p>
          <a:p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735D2378-C0FD-A12A-F3BD-329E214E77F3}"/>
              </a:ext>
            </a:extLst>
          </p:cNvPr>
          <p:cNvSpPr/>
          <p:nvPr/>
        </p:nvSpPr>
        <p:spPr>
          <a:xfrm>
            <a:off x="14612150" y="5494909"/>
            <a:ext cx="3530498" cy="342960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06F8F-548F-A146-0CF9-22EED75EAC35}"/>
              </a:ext>
            </a:extLst>
          </p:cNvPr>
          <p:cNvSpPr txBox="1"/>
          <p:nvPr/>
        </p:nvSpPr>
        <p:spPr>
          <a:xfrm>
            <a:off x="15038093" y="6188954"/>
            <a:ext cx="3104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oper Hewitt" panose="020B0604020202020204" charset="0"/>
                <a:ea typeface="Cooper Hewitt" panose="020B0604020202020204" charset="0"/>
              </a:rPr>
              <a:t>So, they are good to help people give up smoking but are not good for anyone who never smoked. </a:t>
            </a:r>
          </a:p>
          <a:p>
            <a:endParaRPr lang="en-GB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6737ACF-C1C7-143D-9FB6-94CF1DCC998A}"/>
              </a:ext>
            </a:extLst>
          </p:cNvPr>
          <p:cNvSpPr/>
          <p:nvPr/>
        </p:nvSpPr>
        <p:spPr>
          <a:xfrm>
            <a:off x="15513912" y="9060981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8A9C39C-E073-0BDA-A4C3-8B214022C653}"/>
              </a:ext>
            </a:extLst>
          </p:cNvPr>
          <p:cNvSpPr/>
          <p:nvPr/>
        </p:nvSpPr>
        <p:spPr>
          <a:xfrm>
            <a:off x="11565334" y="2450960"/>
            <a:ext cx="4420771" cy="426538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4BEAA-E88C-4859-3FDA-2686A5F06F7C}"/>
              </a:ext>
            </a:extLst>
          </p:cNvPr>
          <p:cNvSpPr txBox="1"/>
          <p:nvPr/>
        </p:nvSpPr>
        <p:spPr>
          <a:xfrm>
            <a:off x="12092417" y="3174979"/>
            <a:ext cx="37612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dirty="0">
                <a:solidFill>
                  <a:srgbClr val="202020"/>
                </a:solidFill>
                <a:effectLst/>
                <a:latin typeface="Cooper Hewitt" panose="020B0604020202020204" charset="0"/>
                <a:ea typeface="Cooper Hewitt" panose="020B0604020202020204" charset="0"/>
              </a:rPr>
              <a:t>They contain harmful chemicals such as: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02020"/>
                </a:solidFill>
                <a:effectLst/>
                <a:latin typeface="Cooper Hewitt" panose="020B0604020202020204" charset="0"/>
                <a:ea typeface="Cooper Hewitt" panose="020B0604020202020204" charset="0"/>
              </a:rPr>
              <a:t>Propylene glycol – used to make antifreeze and paint solvent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2020"/>
                </a:solidFill>
                <a:latin typeface="Cooper Hewitt" panose="020B0604020202020204" charset="0"/>
                <a:ea typeface="Cooper Hewitt" panose="020B0604020202020204" charset="0"/>
              </a:rPr>
              <a:t>Vegetable </a:t>
            </a:r>
            <a:r>
              <a:rPr lang="en-GB" sz="2400" dirty="0" err="1">
                <a:solidFill>
                  <a:srgbClr val="202020"/>
                </a:solidFill>
                <a:latin typeface="Cooper Hewitt" panose="020B0604020202020204" charset="0"/>
                <a:ea typeface="Cooper Hewitt" panose="020B0604020202020204" charset="0"/>
              </a:rPr>
              <a:t>glycerin</a:t>
            </a:r>
            <a:r>
              <a:rPr lang="en-GB" sz="2400" dirty="0">
                <a:solidFill>
                  <a:srgbClr val="202020"/>
                </a:solidFill>
                <a:latin typeface="Cooper Hewitt" panose="020B0604020202020204" charset="0"/>
                <a:ea typeface="Cooper Hewitt" panose="020B0604020202020204" charset="0"/>
              </a:rPr>
              <a:t> – found in soaps and deodorants</a:t>
            </a:r>
            <a:endParaRPr lang="en-GB" sz="2400" b="0" i="0" dirty="0">
              <a:solidFill>
                <a:srgbClr val="202020"/>
              </a:solidFill>
              <a:effectLst/>
              <a:latin typeface="Cooper Hewitt" panose="020B0604020202020204" charset="0"/>
              <a:ea typeface="Cooper Hewitt" panose="020B060402020202020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>
            <a:extLst>
              <a:ext uri="{FF2B5EF4-FFF2-40B4-BE49-F238E27FC236}">
                <a16:creationId xmlns:a16="http://schemas.microsoft.com/office/drawing/2014/main" id="{8F339DAB-ECE6-0FAC-B9FB-1376551A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858" y="533400"/>
            <a:ext cx="17562283" cy="9220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TextBox 28"/>
          <p:cNvSpPr txBox="1"/>
          <p:nvPr/>
        </p:nvSpPr>
        <p:spPr>
          <a:xfrm>
            <a:off x="5115520" y="4681258"/>
            <a:ext cx="8056958" cy="92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7"/>
              </a:lnSpc>
              <a:spcBef>
                <a:spcPct val="0"/>
              </a:spcBef>
            </a:pPr>
            <a:r>
              <a:rPr lang="en-US" sz="6000" b="0" i="0" u="sng" strike="noStrike" kern="1200" cap="none" spc="0" baseline="0" dirty="0">
                <a:solidFill>
                  <a:srgbClr val="FFFFFF"/>
                </a:solidFill>
                <a:uFillTx/>
                <a:latin typeface="Marykate"/>
                <a:hlinkClick r:id="rId3"/>
              </a:rPr>
              <a:t>Vaping: The Facts!</a:t>
            </a:r>
            <a:endParaRPr lang="en-US" sz="6000" b="0" i="0" u="sng" strike="noStrike" kern="1200" cap="none" spc="0" baseline="0" dirty="0">
              <a:solidFill>
                <a:srgbClr val="FFFFFF"/>
              </a:solidFill>
              <a:uFillTx/>
              <a:latin typeface="Marykat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45802" y="3856679"/>
            <a:ext cx="1598198" cy="1598198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7"/>
                </a:lnTo>
                <a:lnTo>
                  <a:pt x="0" y="1598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7545802" y="5680904"/>
            <a:ext cx="1598198" cy="1598198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8"/>
                </a:lnTo>
                <a:lnTo>
                  <a:pt x="0" y="159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545802" y="7507702"/>
            <a:ext cx="1598198" cy="1598198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8"/>
                </a:lnTo>
                <a:lnTo>
                  <a:pt x="0" y="159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 rot="-5400000">
            <a:off x="16399378" y="-227355"/>
            <a:ext cx="2512109" cy="2512109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9330066" y="4291984"/>
            <a:ext cx="7101394" cy="65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3"/>
              </a:lnSpc>
            </a:pPr>
            <a:r>
              <a:rPr lang="en-US" sz="3200" spc="18" dirty="0">
                <a:solidFill>
                  <a:srgbClr val="231F20"/>
                </a:solidFill>
                <a:latin typeface="Arial Nova"/>
              </a:rPr>
              <a:t>Social media makes vaping look fun and attractive.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30066" y="6116209"/>
            <a:ext cx="7101394" cy="97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3"/>
              </a:lnSpc>
            </a:pPr>
            <a:r>
              <a:rPr lang="en-US" sz="3200" spc="18" dirty="0" err="1">
                <a:solidFill>
                  <a:srgbClr val="231F20"/>
                </a:solidFill>
                <a:latin typeface="Arial Nova"/>
              </a:rPr>
              <a:t>Flavours</a:t>
            </a:r>
            <a:r>
              <a:rPr lang="en-US" sz="3200" spc="18" dirty="0">
                <a:solidFill>
                  <a:srgbClr val="231F20"/>
                </a:solidFill>
                <a:latin typeface="Arial Nova"/>
              </a:rPr>
              <a:t> like fruit, chocolate, and candy in </a:t>
            </a:r>
            <a:r>
              <a:rPr lang="en-US" sz="3200" spc="18" dirty="0" err="1">
                <a:solidFill>
                  <a:srgbClr val="231F20"/>
                </a:solidFill>
                <a:latin typeface="Arial Nova"/>
              </a:rPr>
              <a:t>colourful</a:t>
            </a:r>
            <a:r>
              <a:rPr lang="en-US" sz="3200" spc="18" dirty="0">
                <a:solidFill>
                  <a:srgbClr val="231F20"/>
                </a:solidFill>
                <a:latin typeface="Arial Nova"/>
              </a:rPr>
              <a:t> packaging are aimed at children and young people.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30066" y="7810994"/>
            <a:ext cx="7101394" cy="12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3"/>
              </a:lnSpc>
            </a:pPr>
            <a:r>
              <a:rPr lang="en-US" sz="3200" spc="18" dirty="0">
                <a:solidFill>
                  <a:srgbClr val="231F20"/>
                </a:solidFill>
                <a:latin typeface="Arial Nova"/>
              </a:rPr>
              <a:t>If you become addicted to vapes and continue to buy them into adulthood, the companies who make them are profiting from you for longer.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0814" y="748444"/>
            <a:ext cx="14254172" cy="240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24"/>
              </a:lnSpc>
              <a:spcBef>
                <a:spcPct val="0"/>
              </a:spcBef>
            </a:pPr>
            <a:r>
              <a:rPr lang="en-US" sz="6973" spc="348" dirty="0">
                <a:solidFill>
                  <a:srgbClr val="000000"/>
                </a:solidFill>
                <a:latin typeface="Cooper Hewitt"/>
              </a:rPr>
              <a:t>Vapes are often aimed at young people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247690" y="8935837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8F5084-1111-42FB-24E7-EFA0BB6EA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95400" y="4388077"/>
            <a:ext cx="8203695" cy="601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Pin on Disposable Vape Pen">
            <a:extLst>
              <a:ext uri="{FF2B5EF4-FFF2-40B4-BE49-F238E27FC236}">
                <a16:creationId xmlns:a16="http://schemas.microsoft.com/office/drawing/2014/main" id="{56C9303D-FA0B-D90C-F705-ED3F777E35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7751" r="4403" b="1"/>
          <a:stretch>
            <a:fillRect/>
          </a:stretch>
        </p:blipFill>
        <p:spPr>
          <a:xfrm>
            <a:off x="15087600" y="-127752"/>
            <a:ext cx="3333269" cy="301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Graphic 24" descr="Online Network outline">
            <a:extLst>
              <a:ext uri="{FF2B5EF4-FFF2-40B4-BE49-F238E27FC236}">
                <a16:creationId xmlns:a16="http://schemas.microsoft.com/office/drawing/2014/main" id="{2D9E7AE4-5631-EBF7-7C4D-AA45D2466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03768" y="4023499"/>
            <a:ext cx="1282265" cy="1282265"/>
          </a:xfrm>
          <a:prstGeom prst="rect">
            <a:avLst/>
          </a:prstGeom>
        </p:spPr>
      </p:pic>
      <p:pic>
        <p:nvPicPr>
          <p:cNvPr id="27" name="Graphic 26" descr="Candy cane outline">
            <a:extLst>
              <a:ext uri="{FF2B5EF4-FFF2-40B4-BE49-F238E27FC236}">
                <a16:creationId xmlns:a16="http://schemas.microsoft.com/office/drawing/2014/main" id="{45F16BB2-A0BC-86FC-1096-267C17E023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77900" y="5884953"/>
            <a:ext cx="1152325" cy="1152325"/>
          </a:xfrm>
          <a:prstGeom prst="rect">
            <a:avLst/>
          </a:prstGeom>
        </p:spPr>
      </p:pic>
      <p:pic>
        <p:nvPicPr>
          <p:cNvPr id="29" name="Graphic 28" descr="Coins outline">
            <a:extLst>
              <a:ext uri="{FF2B5EF4-FFF2-40B4-BE49-F238E27FC236}">
                <a16:creationId xmlns:a16="http://schemas.microsoft.com/office/drawing/2014/main" id="{A91678C7-081B-6827-2E17-F41D8A1E64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96200" y="7658100"/>
            <a:ext cx="1259213" cy="1259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3039"/>
            <a:ext cx="5544818" cy="11343383"/>
            <a:chOff x="0" y="0"/>
            <a:chExt cx="1844578" cy="29875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4578" cy="2987558"/>
            </a:xfrm>
            <a:custGeom>
              <a:avLst/>
              <a:gdLst/>
              <a:ahLst/>
              <a:cxnLst/>
              <a:rect l="l" t="t" r="r" b="b"/>
              <a:pathLst>
                <a:path w="1844578" h="2987558">
                  <a:moveTo>
                    <a:pt x="0" y="0"/>
                  </a:moveTo>
                  <a:lnTo>
                    <a:pt x="1844578" y="0"/>
                  </a:lnTo>
                  <a:lnTo>
                    <a:pt x="1844578" y="2987558"/>
                  </a:lnTo>
                  <a:lnTo>
                    <a:pt x="0" y="2987558"/>
                  </a:lnTo>
                  <a:close/>
                </a:path>
              </a:pathLst>
            </a:custGeom>
            <a:solidFill>
              <a:srgbClr val="652F6C"/>
            </a:solidFill>
            <a:ln w="190500" cap="sq">
              <a:solidFill>
                <a:srgbClr val="652F6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844578" cy="311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570969" y="3393093"/>
            <a:ext cx="3726378" cy="372637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652F6C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0371231" y="1211127"/>
            <a:ext cx="3573978" cy="1078257"/>
            <a:chOff x="0" y="0"/>
            <a:chExt cx="134704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52F6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4704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r>
                <a:rPr lang="en-US" sz="3200" spc="16" dirty="0">
                  <a:solidFill>
                    <a:srgbClr val="000000"/>
                  </a:solidFill>
                  <a:latin typeface="Arial Nova"/>
                </a:rPr>
                <a:t>“</a:t>
              </a:r>
              <a:r>
                <a:rPr lang="en-US" sz="2800" spc="16" dirty="0">
                  <a:solidFill>
                    <a:srgbClr val="000000"/>
                  </a:solidFill>
                  <a:latin typeface="Arial Nova"/>
                </a:rPr>
                <a:t>It’s cool – I’ve seen it on social media”</a:t>
              </a:r>
              <a:endParaRPr lang="en-US" sz="3200" spc="16" dirty="0">
                <a:solidFill>
                  <a:srgbClr val="000000"/>
                </a:solidFill>
                <a:latin typeface="Arial Nova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64443" y="2853964"/>
            <a:ext cx="3573978" cy="1078257"/>
            <a:chOff x="0" y="0"/>
            <a:chExt cx="1347049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52F6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4704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2800" u="none" strike="noStrike" spc="16" dirty="0">
                  <a:solidFill>
                    <a:srgbClr val="000000"/>
                  </a:solidFill>
                  <a:latin typeface="Arial Nova"/>
                </a:rPr>
                <a:t>“I’m bored, I need something to do”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54722" y="4393108"/>
            <a:ext cx="3826405" cy="1402302"/>
            <a:chOff x="0" y="0"/>
            <a:chExt cx="1347049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52F6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4704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2800" u="none" strike="noStrike" spc="16" dirty="0">
                  <a:solidFill>
                    <a:srgbClr val="000000"/>
                  </a:solidFill>
                  <a:latin typeface="Arial Nova"/>
                </a:rPr>
                <a:t>“I’m stressed &amp; anxious – it might make me feel better”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74187" y="6357385"/>
            <a:ext cx="3573978" cy="1078257"/>
            <a:chOff x="0" y="0"/>
            <a:chExt cx="134704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52F6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4704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r>
                <a:rPr lang="en-US" sz="2800" spc="16" dirty="0">
                  <a:solidFill>
                    <a:srgbClr val="000000"/>
                  </a:solidFill>
                  <a:latin typeface="Arial Nova"/>
                </a:rPr>
                <a:t>“I’m curious, I’ll give it a try”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67733" y="7997617"/>
            <a:ext cx="3573978" cy="1078257"/>
            <a:chOff x="0" y="0"/>
            <a:chExt cx="1347049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52F6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34704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2800" u="none" strike="noStrike" spc="16" dirty="0">
                  <a:solidFill>
                    <a:srgbClr val="000000"/>
                  </a:solidFill>
                  <a:latin typeface="Arial Nova"/>
                </a:rPr>
                <a:t>“My friends are all doing it”</a:t>
              </a:r>
            </a:p>
          </p:txBody>
        </p:sp>
      </p:grpSp>
      <p:sp>
        <p:nvSpPr>
          <p:cNvPr id="23" name="Freeform 23"/>
          <p:cNvSpPr/>
          <p:nvPr/>
        </p:nvSpPr>
        <p:spPr>
          <a:xfrm rot="1605981">
            <a:off x="8151410" y="7740217"/>
            <a:ext cx="1985179" cy="560813"/>
          </a:xfrm>
          <a:custGeom>
            <a:avLst/>
            <a:gdLst/>
            <a:ahLst/>
            <a:cxnLst/>
            <a:rect l="l" t="t" r="r" b="b"/>
            <a:pathLst>
              <a:path w="1985179" h="560813">
                <a:moveTo>
                  <a:pt x="0" y="0"/>
                </a:moveTo>
                <a:lnTo>
                  <a:pt x="1985180" y="0"/>
                </a:lnTo>
                <a:lnTo>
                  <a:pt x="1985180" y="560813"/>
                </a:lnTo>
                <a:lnTo>
                  <a:pt x="0" y="560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rot="7851052" flipH="1">
            <a:off x="8443408" y="2172271"/>
            <a:ext cx="1985179" cy="560813"/>
          </a:xfrm>
          <a:custGeom>
            <a:avLst/>
            <a:gdLst/>
            <a:ahLst/>
            <a:cxnLst/>
            <a:rect l="l" t="t" r="r" b="b"/>
            <a:pathLst>
              <a:path w="1985179" h="560813">
                <a:moveTo>
                  <a:pt x="1985180" y="0"/>
                </a:moveTo>
                <a:lnTo>
                  <a:pt x="0" y="0"/>
                </a:lnTo>
                <a:lnTo>
                  <a:pt x="0" y="560813"/>
                </a:lnTo>
                <a:lnTo>
                  <a:pt x="1985180" y="560813"/>
                </a:lnTo>
                <a:lnTo>
                  <a:pt x="19851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0587605" y="5041782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9"/>
                </a:lnTo>
                <a:lnTo>
                  <a:pt x="0" y="428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1150869" y="2514887"/>
            <a:ext cx="3375304" cy="597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  <a:spcBef>
                <a:spcPct val="0"/>
              </a:spcBef>
            </a:pPr>
            <a:r>
              <a:rPr lang="en-US" sz="4833" spc="241" dirty="0">
                <a:solidFill>
                  <a:srgbClr val="FFFFFF"/>
                </a:solidFill>
                <a:latin typeface="Cooper Hewitt"/>
              </a:rPr>
              <a:t>Why do you think some young people want to start vaping?</a:t>
            </a:r>
          </a:p>
        </p:txBody>
      </p:sp>
      <p:sp>
        <p:nvSpPr>
          <p:cNvPr id="28" name="Freeform 28"/>
          <p:cNvSpPr/>
          <p:nvPr/>
        </p:nvSpPr>
        <p:spPr>
          <a:xfrm rot="-1482789">
            <a:off x="9979414" y="3451084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rot="963931">
            <a:off x="9883676" y="6515409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028700" y="441509"/>
            <a:ext cx="2600879" cy="953088"/>
          </a:xfrm>
          <a:custGeom>
            <a:avLst/>
            <a:gdLst/>
            <a:ahLst/>
            <a:cxnLst/>
            <a:rect l="l" t="t" r="r" b="b"/>
            <a:pathLst>
              <a:path w="2600879" h="953088">
                <a:moveTo>
                  <a:pt x="0" y="0"/>
                </a:moveTo>
                <a:lnTo>
                  <a:pt x="2600879" y="0"/>
                </a:lnTo>
                <a:lnTo>
                  <a:pt x="2600879" y="953088"/>
                </a:lnTo>
                <a:lnTo>
                  <a:pt x="0" y="9530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1" name="Picture 4" descr="Image Transparent Animation Bouncy Question Mark - Transparent Animated ...">
            <a:extLst>
              <a:ext uri="{FF2B5EF4-FFF2-40B4-BE49-F238E27FC236}">
                <a16:creationId xmlns:a16="http://schemas.microsoft.com/office/drawing/2014/main" id="{D0CDCBA3-1B6D-696C-E824-B5AE76048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83" b="89837" l="10000" r="90000">
                        <a14:foregroundMark x1="36111" y1="37114" x2="36111" y2="37114"/>
                        <a14:foregroundMark x1="37889" y1="16152" x2="37889" y2="16152"/>
                        <a14:foregroundMark x1="42222" y1="13339" x2="42222" y2="13339"/>
                        <a14:foregroundMark x1="44333" y1="16152" x2="44333" y2="16152"/>
                        <a14:foregroundMark x1="51333" y1="14065" x2="51333" y2="14065"/>
                        <a14:foregroundMark x1="56556" y1="9800" x2="56556" y2="9800"/>
                        <a14:foregroundMark x1="56111" y1="4083" x2="56111" y2="4083"/>
                        <a14:foregroundMark x1="37444" y1="6897" x2="37444" y2="6897"/>
                        <a14:foregroundMark x1="36556" y1="6261" x2="36556" y2="6261"/>
                        <a14:foregroundMark x1="36111" y1="39655" x2="36111" y2="39655"/>
                        <a14:foregroundMark x1="34333" y1="45281" x2="34333" y2="45281"/>
                        <a14:foregroundMark x1="53556" y1="84120" x2="53556" y2="84120"/>
                        <a14:foregroundMark x1="33889" y1="14065" x2="33889" y2="14065"/>
                        <a14:foregroundMark x1="33111" y1="12976" x2="33111" y2="12976"/>
                        <a14:foregroundMark x1="38333" y1="9437" x2="38333" y2="9437"/>
                        <a14:foregroundMark x1="57444" y1="6261" x2="57444" y2="6261"/>
                        <a14:foregroundMark x1="58778" y1="6534" x2="58778" y2="6534"/>
                        <a14:foregroundMark x1="58778" y1="7623" x2="58778" y2="7623"/>
                        <a14:foregroundMark x1="58778" y1="7623" x2="58778" y2="7623"/>
                        <a14:foregroundMark x1="57000" y1="7623" x2="57000" y2="7623"/>
                        <a14:foregroundMark x1="54778" y1="6897" x2="54778" y2="6897"/>
                        <a14:foregroundMark x1="57000" y1="6897" x2="57000" y2="6897"/>
                        <a14:backgroundMark x1="55667" y1="5535" x2="55667" y2="55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51277" y="3837594"/>
            <a:ext cx="2234638" cy="27362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52967" y="-4568146"/>
            <a:ext cx="16900730" cy="19423292"/>
          </a:xfrm>
          <a:custGeom>
            <a:avLst/>
            <a:gdLst/>
            <a:ahLst/>
            <a:cxnLst/>
            <a:rect l="l" t="t" r="r" b="b"/>
            <a:pathLst>
              <a:path w="16900730" h="19423292">
                <a:moveTo>
                  <a:pt x="0" y="0"/>
                </a:moveTo>
                <a:lnTo>
                  <a:pt x="16900730" y="0"/>
                </a:lnTo>
                <a:lnTo>
                  <a:pt x="16900730" y="19423292"/>
                </a:lnTo>
                <a:lnTo>
                  <a:pt x="0" y="1942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7296" b="-6131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88C1AC5-C084-A58D-5CF3-A8AF00BFD0F1}"/>
              </a:ext>
            </a:extLst>
          </p:cNvPr>
          <p:cNvSpPr/>
          <p:nvPr/>
        </p:nvSpPr>
        <p:spPr>
          <a:xfrm>
            <a:off x="7410048" y="3108921"/>
            <a:ext cx="6482961" cy="652153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880477A-19FD-A1AF-D129-C8575F221EFA}"/>
              </a:ext>
            </a:extLst>
          </p:cNvPr>
          <p:cNvSpPr/>
          <p:nvPr/>
        </p:nvSpPr>
        <p:spPr>
          <a:xfrm>
            <a:off x="3510482" y="5313128"/>
            <a:ext cx="5358500" cy="520137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41D4D3-AF9E-5C86-3FFF-C5CB984FBF17}"/>
              </a:ext>
            </a:extLst>
          </p:cNvPr>
          <p:cNvSpPr/>
          <p:nvPr/>
        </p:nvSpPr>
        <p:spPr>
          <a:xfrm>
            <a:off x="-454861" y="3288745"/>
            <a:ext cx="4907828" cy="477371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Freeform 2"/>
          <p:cNvSpPr/>
          <p:nvPr/>
        </p:nvSpPr>
        <p:spPr>
          <a:xfrm rot="1095156">
            <a:off x="-4098793" y="-4550300"/>
            <a:ext cx="7891968" cy="7891968"/>
          </a:xfrm>
          <a:custGeom>
            <a:avLst/>
            <a:gdLst/>
            <a:ahLst/>
            <a:cxnLst/>
            <a:rect l="l" t="t" r="r" b="b"/>
            <a:pathLst>
              <a:path w="7891968" h="7891968">
                <a:moveTo>
                  <a:pt x="0" y="0"/>
                </a:moveTo>
                <a:lnTo>
                  <a:pt x="7891967" y="0"/>
                </a:lnTo>
                <a:lnTo>
                  <a:pt x="7891967" y="7891967"/>
                </a:lnTo>
                <a:lnTo>
                  <a:pt x="0" y="789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52881" y="9161550"/>
            <a:ext cx="2625834" cy="262583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2F6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36968" y="313992"/>
            <a:ext cx="13868119" cy="2972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91"/>
              </a:lnSpc>
              <a:spcBef>
                <a:spcPct val="0"/>
              </a:spcBef>
            </a:pPr>
            <a:r>
              <a:rPr lang="en-US" sz="7200" spc="84" dirty="0">
                <a:solidFill>
                  <a:srgbClr val="000000"/>
                </a:solidFill>
                <a:latin typeface="Cooper Hewitt"/>
              </a:rPr>
              <a:t>Vaping is not safe for young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10719-5CFB-859A-D2DA-8A447212EAEE}"/>
              </a:ext>
            </a:extLst>
          </p:cNvPr>
          <p:cNvSpPr txBox="1"/>
          <p:nvPr/>
        </p:nvSpPr>
        <p:spPr>
          <a:xfrm>
            <a:off x="210488" y="4160166"/>
            <a:ext cx="41264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Vapes are still quite new, and little is known on the health effects on young vapers over time. Children and young people vaping today are our “guinea pigs”. 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84DCF-814B-2DC3-DCCD-573AF82C5991}"/>
              </a:ext>
            </a:extLst>
          </p:cNvPr>
          <p:cNvSpPr txBox="1"/>
          <p:nvPr/>
        </p:nvSpPr>
        <p:spPr>
          <a:xfrm>
            <a:off x="4467898" y="6369691"/>
            <a:ext cx="37138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The chemicals in them cause coughing, headaches,  dizziness, and sore throats, and can also have more serious effects on the heart and lungs. </a:t>
            </a:r>
          </a:p>
          <a:p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735D2378-C0FD-A12A-F3BD-329E214E77F3}"/>
              </a:ext>
            </a:extLst>
          </p:cNvPr>
          <p:cNvSpPr/>
          <p:nvPr/>
        </p:nvSpPr>
        <p:spPr>
          <a:xfrm>
            <a:off x="12754207" y="4838700"/>
            <a:ext cx="6077800" cy="59436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C6097-152B-D098-8F6A-34C2E3B58B06}"/>
              </a:ext>
            </a:extLst>
          </p:cNvPr>
          <p:cNvSpPr txBox="1"/>
          <p:nvPr/>
        </p:nvSpPr>
        <p:spPr>
          <a:xfrm>
            <a:off x="8709976" y="3903792"/>
            <a:ext cx="46300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Nearly all vapes contain nicotine, the addictive chemical found in cigarettes. If you use vapes often, you may get addicted to them and feel bad when you haven’t vaped for a while. This will make you bad-tempered and anxious and you won’t be able to concentrate well. 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06F8F-548F-A146-0CF9-22EED75EAC35}"/>
              </a:ext>
            </a:extLst>
          </p:cNvPr>
          <p:cNvSpPr txBox="1"/>
          <p:nvPr/>
        </p:nvSpPr>
        <p:spPr>
          <a:xfrm>
            <a:off x="14056898" y="5885773"/>
            <a:ext cx="3740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oper Hewitt" panose="020B0604020202020204" charset="0"/>
                <a:ea typeface="Cooper Hewitt" panose="020B0604020202020204" charset="0"/>
              </a:rPr>
              <a:t>A young person’s brain is still developing, and scientists believe that nicotine could interfere with brain development. But more research is needed on this before they can be sure. </a:t>
            </a:r>
          </a:p>
          <a:p>
            <a:endParaRPr lang="en-GB" dirty="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71017B83-F0BB-5AC8-4659-EB5428E7A7C6}"/>
              </a:ext>
            </a:extLst>
          </p:cNvPr>
          <p:cNvSpPr/>
          <p:nvPr/>
        </p:nvSpPr>
        <p:spPr>
          <a:xfrm>
            <a:off x="262198" y="8167632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5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17ED3157-BD03-80AB-2461-D677E4935A64}"/>
              </a:ext>
            </a:extLst>
          </p:cNvPr>
          <p:cNvSpPr/>
          <p:nvPr/>
        </p:nvSpPr>
        <p:spPr>
          <a:xfrm>
            <a:off x="14396578" y="5016264"/>
            <a:ext cx="3406724" cy="315860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754204" y="3237375"/>
            <a:ext cx="1598198" cy="1598198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7"/>
                </a:lnTo>
                <a:lnTo>
                  <a:pt x="0" y="1598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752316" y="5365694"/>
            <a:ext cx="1598198" cy="1598198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8"/>
                </a:lnTo>
                <a:lnTo>
                  <a:pt x="0" y="1598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5400000">
            <a:off x="16399378" y="-227355"/>
            <a:ext cx="2512109" cy="2512109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743200" y="3358245"/>
            <a:ext cx="6400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They are expensive. What could you spend your money on instead of vapes?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4761" y="5186348"/>
            <a:ext cx="7101394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GB" sz="3200" dirty="0">
                <a:latin typeface="Cooper Hewitt" panose="020B0604020202020204" charset="0"/>
                <a:ea typeface="Cooper Hewitt" panose="020B0604020202020204" charset="0"/>
              </a:rPr>
              <a:t>School policies. Many schools have policies against vaping on school grounds. If caught, you may face disciplinary action.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0814" y="748444"/>
            <a:ext cx="14254172" cy="1170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24"/>
              </a:lnSpc>
              <a:spcBef>
                <a:spcPct val="0"/>
              </a:spcBef>
            </a:pPr>
            <a:r>
              <a:rPr lang="en-US" sz="6973" spc="348" dirty="0">
                <a:solidFill>
                  <a:srgbClr val="000000"/>
                </a:solidFill>
                <a:latin typeface="Cooper Hewitt"/>
              </a:rPr>
              <a:t>Why you should not try vaping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247690" y="8935837"/>
            <a:ext cx="2611344" cy="954328"/>
          </a:xfrm>
          <a:custGeom>
            <a:avLst/>
            <a:gdLst/>
            <a:ahLst/>
            <a:cxnLst/>
            <a:rect l="l" t="t" r="r" b="b"/>
            <a:pathLst>
              <a:path w="2611344" h="954328">
                <a:moveTo>
                  <a:pt x="0" y="0"/>
                </a:moveTo>
                <a:lnTo>
                  <a:pt x="2611344" y="0"/>
                </a:lnTo>
                <a:lnTo>
                  <a:pt x="2611344" y="954328"/>
                </a:lnTo>
                <a:lnTo>
                  <a:pt x="0" y="954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D46D570-001B-414F-FF1A-65BCA518D779}"/>
              </a:ext>
            </a:extLst>
          </p:cNvPr>
          <p:cNvSpPr txBox="1"/>
          <p:nvPr/>
        </p:nvSpPr>
        <p:spPr>
          <a:xfrm>
            <a:off x="609600" y="2448885"/>
            <a:ext cx="10668000" cy="333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3"/>
              </a:lnSpc>
            </a:pPr>
            <a:r>
              <a:rPr lang="en-US" sz="3200" spc="18" dirty="0">
                <a:solidFill>
                  <a:srgbClr val="652F6C"/>
                </a:solidFill>
                <a:latin typeface="Arial Nova"/>
              </a:rPr>
              <a:t>As well as the health risks, there are other factors…</a:t>
            </a:r>
          </a:p>
        </p:txBody>
      </p:sp>
      <p:pic>
        <p:nvPicPr>
          <p:cNvPr id="1026" name="Picture 2" descr="Emoji - Discord Thinking Emoji - CleanPNG / KissPNG">
            <a:extLst>
              <a:ext uri="{FF2B5EF4-FFF2-40B4-BE49-F238E27FC236}">
                <a16:creationId xmlns:a16="http://schemas.microsoft.com/office/drawing/2014/main" id="{AC6D8346-BF65-E265-2514-66F34BFE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0" b="96444" l="6000" r="92778">
                        <a14:foregroundMark x1="49222" y1="3111" x2="49222" y2="3111"/>
                        <a14:foregroundMark x1="47889" y1="9000" x2="44222" y2="9000"/>
                        <a14:foregroundMark x1="6222" y1="45667" x2="6222" y2="45667"/>
                        <a14:foregroundMark x1="92778" y1="40667" x2="92778" y2="40667"/>
                        <a14:foregroundMark x1="37444" y1="96444" x2="37444" y2="9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61" y="4334575"/>
            <a:ext cx="526004" cy="5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Pound with solid fill">
            <a:extLst>
              <a:ext uri="{FF2B5EF4-FFF2-40B4-BE49-F238E27FC236}">
                <a16:creationId xmlns:a16="http://schemas.microsoft.com/office/drawing/2014/main" id="{FD15159B-454C-D6F6-5B0B-D0E171E648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352" y="3449136"/>
            <a:ext cx="1105901" cy="1105901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DD290BC2-2DB0-05B6-8618-F4E403FB073E}"/>
              </a:ext>
            </a:extLst>
          </p:cNvPr>
          <p:cNvSpPr/>
          <p:nvPr/>
        </p:nvSpPr>
        <p:spPr>
          <a:xfrm>
            <a:off x="10436301" y="2338992"/>
            <a:ext cx="4960849" cy="485255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3019B-816B-D576-394F-248ACCA97CEF}"/>
              </a:ext>
            </a:extLst>
          </p:cNvPr>
          <p:cNvSpPr txBox="1"/>
          <p:nvPr/>
        </p:nvSpPr>
        <p:spPr>
          <a:xfrm>
            <a:off x="11045312" y="3249868"/>
            <a:ext cx="43518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Disposable vapes cost around £5. So, if you normally use 3 vapes per week, that would cost you £15 every week. </a:t>
            </a:r>
          </a:p>
          <a:p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Instead, you could spend your money on…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F9DC1E-AB02-2725-7BF5-4402CC83A59F}"/>
              </a:ext>
            </a:extLst>
          </p:cNvPr>
          <p:cNvSpPr txBox="1"/>
          <p:nvPr/>
        </p:nvSpPr>
        <p:spPr>
          <a:xfrm>
            <a:off x="14885799" y="5771583"/>
            <a:ext cx="2698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oper Hewitt" panose="020B0604020202020204" charset="0"/>
                <a:ea typeface="Cooper Hewitt" panose="020B0604020202020204" charset="0"/>
              </a:rPr>
              <a:t>An Odeon cinema ticket. At £6-8, you and a friend could go to see a movie and buy popcorn for the same price as 1 week with no vapes.</a:t>
            </a:r>
          </a:p>
          <a:p>
            <a:endParaRPr lang="en-GB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CB303DF-601B-9904-3F85-EBFBF8ABAD96}"/>
              </a:ext>
            </a:extLst>
          </p:cNvPr>
          <p:cNvSpPr/>
          <p:nvPr/>
        </p:nvSpPr>
        <p:spPr>
          <a:xfrm>
            <a:off x="11967608" y="6469365"/>
            <a:ext cx="2857676" cy="277047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57250F-97E5-06A8-FE2C-A4E3AAF10504}"/>
              </a:ext>
            </a:extLst>
          </p:cNvPr>
          <p:cNvSpPr txBox="1"/>
          <p:nvPr/>
        </p:nvSpPr>
        <p:spPr>
          <a:xfrm>
            <a:off x="12351577" y="7288234"/>
            <a:ext cx="2368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oper Hewitt" panose="020B0604020202020204" charset="0"/>
                <a:ea typeface="Cooper Hewitt" panose="020B0604020202020204" charset="0"/>
              </a:rPr>
              <a:t>A new Apple </a:t>
            </a:r>
            <a:r>
              <a:rPr lang="en-US" sz="1800" dirty="0" err="1">
                <a:latin typeface="Cooper Hewitt" panose="020B0604020202020204" charset="0"/>
                <a:ea typeface="Cooper Hewitt" panose="020B0604020202020204" charset="0"/>
              </a:rPr>
              <a:t>Airpods</a:t>
            </a:r>
            <a:r>
              <a:rPr lang="en-US" sz="1800" dirty="0">
                <a:latin typeface="Cooper Hewitt" panose="020B0604020202020204" charset="0"/>
                <a:ea typeface="Cooper Hewitt" panose="020B0604020202020204" charset="0"/>
              </a:rPr>
              <a:t> 2</a:t>
            </a:r>
            <a:r>
              <a:rPr lang="en-US" sz="1800" baseline="30000" dirty="0">
                <a:latin typeface="Cooper Hewitt" panose="020B0604020202020204" charset="0"/>
                <a:ea typeface="Cooper Hewitt" panose="020B0604020202020204" charset="0"/>
              </a:rPr>
              <a:t>nd</a:t>
            </a:r>
            <a:r>
              <a:rPr lang="en-US" sz="1800" dirty="0">
                <a:latin typeface="Cooper Hewitt" panose="020B0604020202020204" charset="0"/>
                <a:ea typeface="Cooper Hewitt" panose="020B0604020202020204" charset="0"/>
              </a:rPr>
              <a:t> generation costs £129 = 8 ½ weeks without vapes.</a:t>
            </a:r>
          </a:p>
          <a:p>
            <a:endParaRPr lang="en-GB" dirty="0"/>
          </a:p>
        </p:txBody>
      </p:sp>
      <p:pic>
        <p:nvPicPr>
          <p:cNvPr id="1028" name="Picture 4" descr="ODEON Five Cinemas Tickets - ODEON ...">
            <a:extLst>
              <a:ext uri="{FF2B5EF4-FFF2-40B4-BE49-F238E27FC236}">
                <a16:creationId xmlns:a16="http://schemas.microsoft.com/office/drawing/2014/main" id="{BD839694-43AD-F1D0-DB54-25526A72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24980" r="15124" b="23780"/>
          <a:stretch/>
        </p:blipFill>
        <p:spPr bwMode="auto">
          <a:xfrm>
            <a:off x="15857396" y="4962026"/>
            <a:ext cx="1676400" cy="73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Pods (2nd generation)">
            <a:extLst>
              <a:ext uri="{FF2B5EF4-FFF2-40B4-BE49-F238E27FC236}">
                <a16:creationId xmlns:a16="http://schemas.microsoft.com/office/drawing/2014/main" id="{D22CF192-C84B-7AA0-C3E7-6BE476C00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0741" r="16880" b="9259"/>
          <a:stretch/>
        </p:blipFill>
        <p:spPr bwMode="auto">
          <a:xfrm>
            <a:off x="13793682" y="6150811"/>
            <a:ext cx="841150" cy="1012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3">
            <a:extLst>
              <a:ext uri="{FF2B5EF4-FFF2-40B4-BE49-F238E27FC236}">
                <a16:creationId xmlns:a16="http://schemas.microsoft.com/office/drawing/2014/main" id="{1021B228-3250-0EF1-22C6-D39E20B24A91}"/>
              </a:ext>
            </a:extLst>
          </p:cNvPr>
          <p:cNvSpPr txBox="1"/>
          <p:nvPr/>
        </p:nvSpPr>
        <p:spPr>
          <a:xfrm>
            <a:off x="2629995" y="7481887"/>
            <a:ext cx="710139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GB" sz="3200" dirty="0">
                <a:latin typeface="Cooper Hewitt" panose="020B0604020202020204" charset="0"/>
                <a:ea typeface="Cooper Hewitt" panose="020B0604020202020204" charset="0"/>
              </a:rPr>
              <a:t>In the UK, it is illegal for retailers to sell vaping products to under 18s. These retailers can be reported to Hounslow’s Trading Standards team: </a:t>
            </a:r>
            <a:r>
              <a:rPr lang="en-GB" sz="3200" dirty="0">
                <a:latin typeface="Cooper Hewitt" panose="020B0604020202020204" charset="0"/>
                <a:ea typeface="Cooper Hewitt" panose="020B0604020202020204" charset="0"/>
                <a:hlinkClick r:id="rId15"/>
              </a:rPr>
              <a:t>tradingstandards@hounslow.gov.uk</a:t>
            </a:r>
            <a:r>
              <a:rPr lang="en-GB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</a:p>
        </p:txBody>
      </p:sp>
      <p:pic>
        <p:nvPicPr>
          <p:cNvPr id="1027" name="Graphic 1026" descr="Graduation cap with solid fill">
            <a:extLst>
              <a:ext uri="{FF2B5EF4-FFF2-40B4-BE49-F238E27FC236}">
                <a16:creationId xmlns:a16="http://schemas.microsoft.com/office/drawing/2014/main" id="{5FC00EFC-8C9E-0E21-D1F1-319B10020C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2582" y="5600700"/>
            <a:ext cx="1103671" cy="1103671"/>
          </a:xfrm>
          <a:prstGeom prst="rect">
            <a:avLst/>
          </a:prstGeom>
        </p:spPr>
      </p:pic>
      <p:sp>
        <p:nvSpPr>
          <p:cNvPr id="1029" name="Freeform 5">
            <a:extLst>
              <a:ext uri="{FF2B5EF4-FFF2-40B4-BE49-F238E27FC236}">
                <a16:creationId xmlns:a16="http://schemas.microsoft.com/office/drawing/2014/main" id="{C40DAB16-0DC4-6D61-E733-3AF1AC98046B}"/>
              </a:ext>
            </a:extLst>
          </p:cNvPr>
          <p:cNvSpPr/>
          <p:nvPr/>
        </p:nvSpPr>
        <p:spPr>
          <a:xfrm>
            <a:off x="753180" y="7802908"/>
            <a:ext cx="1598198" cy="1598198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8"/>
                </a:lnTo>
                <a:lnTo>
                  <a:pt x="0" y="1598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33" name="Graphic 1032" descr="Police male outline">
            <a:extLst>
              <a:ext uri="{FF2B5EF4-FFF2-40B4-BE49-F238E27FC236}">
                <a16:creationId xmlns:a16="http://schemas.microsoft.com/office/drawing/2014/main" id="{C52973E9-7BDF-29A0-68CE-3B5D2E4030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8648" y="7986293"/>
            <a:ext cx="1231427" cy="12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1123</Words>
  <Application>Microsoft Office PowerPoint</Application>
  <PresentationFormat>Custom</PresentationFormat>
  <Paragraphs>89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Arial Nova</vt:lpstr>
      <vt:lpstr>Cooper Hewitt</vt:lpstr>
      <vt:lpstr>Arial</vt:lpstr>
      <vt:lpstr>Marykate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Hounslow</dc:title>
  <dc:creator>Hannah Buckland</dc:creator>
  <cp:lastModifiedBy>Hannah Buckland</cp:lastModifiedBy>
  <cp:revision>12</cp:revision>
  <dcterms:created xsi:type="dcterms:W3CDTF">2006-08-16T00:00:00Z</dcterms:created>
  <dcterms:modified xsi:type="dcterms:W3CDTF">2024-07-29T15:12:49Z</dcterms:modified>
  <dc:identifier>DAGF99mrc64</dc:identifier>
</cp:coreProperties>
</file>